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62" r:id="rId5"/>
    <p:sldId id="261" r:id="rId6"/>
    <p:sldId id="258" r:id="rId7"/>
    <p:sldId id="266" r:id="rId8"/>
    <p:sldId id="263" r:id="rId9"/>
    <p:sldId id="277" r:id="rId10"/>
    <p:sldId id="278" r:id="rId11"/>
    <p:sldId id="268" r:id="rId12"/>
    <p:sldId id="265" r:id="rId13"/>
    <p:sldId id="259" r:id="rId14"/>
    <p:sldId id="269" r:id="rId15"/>
    <p:sldId id="267" r:id="rId16"/>
    <p:sldId id="271" r:id="rId17"/>
    <p:sldId id="264" r:id="rId18"/>
    <p:sldId id="272" r:id="rId19"/>
    <p:sldId id="273" r:id="rId20"/>
    <p:sldId id="274" r:id="rId21"/>
    <p:sldId id="275" r:id="rId22"/>
    <p:sldId id="276" r:id="rId23"/>
    <p:sldId id="279" r:id="rId24"/>
    <p:sldId id="280" r:id="rId25"/>
    <p:sldId id="282" r:id="rId26"/>
    <p:sldId id="283" r:id="rId27"/>
    <p:sldId id="285" r:id="rId28"/>
    <p:sldId id="287" r:id="rId29"/>
    <p:sldId id="297" r:id="rId30"/>
    <p:sldId id="281" r:id="rId31"/>
    <p:sldId id="295" r:id="rId32"/>
    <p:sldId id="296" r:id="rId33"/>
    <p:sldId id="294" r:id="rId34"/>
    <p:sldId id="305" r:id="rId35"/>
    <p:sldId id="304" r:id="rId36"/>
    <p:sldId id="284" r:id="rId37"/>
    <p:sldId id="293" r:id="rId38"/>
    <p:sldId id="292" r:id="rId39"/>
    <p:sldId id="291" r:id="rId40"/>
    <p:sldId id="260" r:id="rId41"/>
    <p:sldId id="289" r:id="rId42"/>
    <p:sldId id="290" r:id="rId43"/>
    <p:sldId id="298" r:id="rId44"/>
    <p:sldId id="299" r:id="rId45"/>
    <p:sldId id="300" r:id="rId46"/>
    <p:sldId id="301" r:id="rId47"/>
    <p:sldId id="302" r:id="rId48"/>
    <p:sldId id="303" r:id="rId49"/>
  </p:sldIdLst>
  <p:sldSz cx="10693400" cy="7556500"/>
  <p:notesSz cx="6858000" cy="9144000"/>
  <p:embeddedFontLst>
    <p:embeddedFont>
      <p:font typeface="Abel" panose="02000506030000020004" pitchFamily="2" charset="0"/>
      <p:regular r:id="rId50"/>
    </p:embeddedFont>
    <p:embeddedFont>
      <p:font typeface="Aptos Display" panose="020B0004020202020204" pitchFamily="34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900"/>
    <a:srgbClr val="FFFFFF"/>
    <a:srgbClr val="2D2E2D"/>
    <a:srgbClr val="00AAA7"/>
    <a:srgbClr val="3F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170DC2-DE6C-4A1C-8AC1-EC3A8FA1223C}" v="39" dt="2023-10-06T01:01:45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14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3400" cy="7556500"/>
          </a:xfrm>
          <a:custGeom>
            <a:avLst/>
            <a:gdLst/>
            <a:ahLst/>
            <a:cxnLst/>
            <a:rect l="l" t="t" r="r" b="b"/>
            <a:pathLst>
              <a:path w="10599830" h="7556497">
                <a:moveTo>
                  <a:pt x="0" y="0"/>
                </a:moveTo>
                <a:lnTo>
                  <a:pt x="10599829" y="0"/>
                </a:lnTo>
                <a:lnTo>
                  <a:pt x="10599829" y="7556497"/>
                </a:lnTo>
                <a:lnTo>
                  <a:pt x="0" y="7556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C322BB9-889F-E499-2286-797C5D43CD71}"/>
              </a:ext>
            </a:extLst>
          </p:cNvPr>
          <p:cNvSpPr/>
          <p:nvPr/>
        </p:nvSpPr>
        <p:spPr>
          <a:xfrm>
            <a:off x="-378138" y="445576"/>
            <a:ext cx="69342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0" cap="none" spc="0" dirty="0">
                <a:ln w="0"/>
                <a:solidFill>
                  <a:srgbClr val="E2A9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Projeto Final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6F8159-C9D3-7A2C-2DB4-4F2FC815AEA8}"/>
              </a:ext>
            </a:extLst>
          </p:cNvPr>
          <p:cNvSpPr/>
          <p:nvPr/>
        </p:nvSpPr>
        <p:spPr>
          <a:xfrm>
            <a:off x="241301" y="3321050"/>
            <a:ext cx="51053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0" cap="none" spc="0" dirty="0">
                <a:ln w="0"/>
                <a:solidFill>
                  <a:srgbClr val="2D2E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Grupo : 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BA033D-B373-C5B9-F0E1-E3CC44EA5D9B}"/>
              </a:ext>
            </a:extLst>
          </p:cNvPr>
          <p:cNvSpPr txBox="1"/>
          <p:nvPr/>
        </p:nvSpPr>
        <p:spPr>
          <a:xfrm>
            <a:off x="1304536" y="4571544"/>
            <a:ext cx="40421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800" kern="150" dirty="0">
                <a:effectLst/>
                <a:latin typeface="Arial" panose="020B0604020202020204" pitchFamily="34" charset="0"/>
                <a:ea typeface="OpenSymbol"/>
                <a:cs typeface="Arial" panose="020B0604020202020204" pitchFamily="34" charset="0"/>
              </a:rPr>
              <a:t>Antero  Neto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800" kern="150" dirty="0">
                <a:effectLst/>
                <a:latin typeface="Arial" panose="020B0604020202020204" pitchFamily="34" charset="0"/>
                <a:ea typeface="OpenSymbol"/>
                <a:cs typeface="Arial" panose="020B0604020202020204" pitchFamily="34" charset="0"/>
              </a:rPr>
              <a:t>Jonatas Vasconcelos da Costa Vieira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800" kern="150" dirty="0">
                <a:effectLst/>
                <a:latin typeface="Arial" panose="020B0604020202020204" pitchFamily="34" charset="0"/>
                <a:ea typeface="OpenSymbol"/>
                <a:cs typeface="Arial" panose="020B0604020202020204" pitchFamily="34" charset="0"/>
              </a:rPr>
              <a:t>Victor Hugo P. Gomes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800" kern="150" dirty="0">
                <a:effectLst/>
                <a:latin typeface="Arial" panose="020B0604020202020204" pitchFamily="34" charset="0"/>
                <a:ea typeface="OpenSymbol"/>
                <a:cs typeface="Arial" panose="020B0604020202020204" pitchFamily="34" charset="0"/>
              </a:rPr>
              <a:t>Lucas B. A. Machado</a:t>
            </a:r>
          </a:p>
          <a:p>
            <a:endParaRPr lang="pt-BR" dirty="0"/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98AA83D7-2149-F7B1-C2A3-E73179F0C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00" y="4571544"/>
            <a:ext cx="2857800" cy="285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D3BC9AC9-E644-DCE8-DBD4-9F6CD929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0B8A276F-5C20-5258-40E1-7A69C6567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26" y="1696026"/>
            <a:ext cx="8104746" cy="4164447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2F63E91E-2177-F5BE-7263-4DC4A322A0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196850"/>
            <a:ext cx="1981800" cy="19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9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7EF4E188-E90F-C176-30B3-414672690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" y="14399"/>
            <a:ext cx="10599829" cy="75565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FC6B99B-1278-7EA8-1D56-E53B1CBA4204}"/>
              </a:ext>
            </a:extLst>
          </p:cNvPr>
          <p:cNvGrpSpPr>
            <a:grpSpLocks/>
          </p:cNvGrpSpPr>
          <p:nvPr/>
        </p:nvGrpSpPr>
        <p:grpSpPr>
          <a:xfrm>
            <a:off x="335973" y="654050"/>
            <a:ext cx="10264750" cy="5968542"/>
            <a:chOff x="203827" y="425450"/>
            <a:chExt cx="10453295" cy="6411343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D72FA588-9029-CE7F-6417-E0167BA54E33}"/>
                </a:ext>
              </a:extLst>
            </p:cNvPr>
            <p:cNvSpPr>
              <a:spLocks/>
            </p:cNvSpPr>
            <p:nvPr/>
          </p:nvSpPr>
          <p:spPr>
            <a:xfrm>
              <a:off x="4813300" y="425450"/>
              <a:ext cx="1676400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REGIÕES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FA89E86-85BE-1B83-99CC-B037C7D13775}"/>
                </a:ext>
              </a:extLst>
            </p:cNvPr>
            <p:cNvSpPr>
              <a:spLocks/>
            </p:cNvSpPr>
            <p:nvPr/>
          </p:nvSpPr>
          <p:spPr>
            <a:xfrm>
              <a:off x="1825354" y="1390829"/>
              <a:ext cx="1634283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New York </a:t>
              </a:r>
              <a:endParaRPr lang="pt-B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C2D523A1-9CB4-BB37-5580-8F81BE09C837}"/>
                </a:ext>
              </a:extLst>
            </p:cNvPr>
            <p:cNvSpPr>
              <a:spLocks/>
            </p:cNvSpPr>
            <p:nvPr/>
          </p:nvSpPr>
          <p:spPr>
            <a:xfrm>
              <a:off x="7161855" y="1425620"/>
              <a:ext cx="2209800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Philadelphia</a:t>
              </a:r>
              <a:endParaRPr lang="pt-B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987054-7F8A-949F-B785-6F8527501434}"/>
                </a:ext>
              </a:extLst>
            </p:cNvPr>
            <p:cNvSpPr>
              <a:spLocks/>
            </p:cNvSpPr>
            <p:nvPr/>
          </p:nvSpPr>
          <p:spPr>
            <a:xfrm>
              <a:off x="4714994" y="1435597"/>
              <a:ext cx="1752600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Boston</a:t>
              </a:r>
              <a:endParaRPr lang="pt-B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24984562-85C6-520D-1BFE-1451F91F1CC6}"/>
                </a:ext>
              </a:extLst>
            </p:cNvPr>
            <p:cNvCxnSpPr>
              <a:cxnSpLocks/>
              <a:stCxn id="5" idx="0"/>
              <a:endCxn id="4" idx="1"/>
            </p:cNvCxnSpPr>
            <p:nvPr/>
          </p:nvCxnSpPr>
          <p:spPr>
            <a:xfrm flipV="1">
              <a:off x="2642496" y="730250"/>
              <a:ext cx="2170804" cy="6605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7F8A2E48-3728-CBA8-F2E1-46B415B559D9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V="1">
              <a:off x="5591294" y="1035050"/>
              <a:ext cx="60206" cy="400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FA4B27D0-9883-72A4-25CC-E2CB08F2F047}"/>
                </a:ext>
              </a:extLst>
            </p:cNvPr>
            <p:cNvCxnSpPr>
              <a:cxnSpLocks/>
              <a:stCxn id="4" idx="3"/>
              <a:endCxn id="6" idx="0"/>
            </p:cNvCxnSpPr>
            <p:nvPr/>
          </p:nvCxnSpPr>
          <p:spPr>
            <a:xfrm>
              <a:off x="6489700" y="730250"/>
              <a:ext cx="1777055" cy="6953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E6694467-5F06-1E01-DB0F-19276F134121}"/>
                </a:ext>
              </a:extLst>
            </p:cNvPr>
            <p:cNvSpPr>
              <a:spLocks/>
            </p:cNvSpPr>
            <p:nvPr/>
          </p:nvSpPr>
          <p:spPr>
            <a:xfrm>
              <a:off x="548081" y="2624167"/>
              <a:ext cx="762000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Brooklyn</a:t>
              </a:r>
              <a:endParaRPr lang="pt-BR" sz="1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D99062F9-4EF9-C1D3-EF12-3EA33936A0A2}"/>
                </a:ext>
              </a:extLst>
            </p:cNvPr>
            <p:cNvSpPr>
              <a:spLocks/>
            </p:cNvSpPr>
            <p:nvPr/>
          </p:nvSpPr>
          <p:spPr>
            <a:xfrm>
              <a:off x="1524569" y="2624167"/>
              <a:ext cx="762000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Green Village</a:t>
              </a:r>
              <a:endParaRPr lang="pt-BR" sz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9DB69540-FB96-39EF-2EC6-4E994E83E186}"/>
                </a:ext>
              </a:extLst>
            </p:cNvPr>
            <p:cNvSpPr>
              <a:spLocks/>
            </p:cNvSpPr>
            <p:nvPr/>
          </p:nvSpPr>
          <p:spPr>
            <a:xfrm>
              <a:off x="2480678" y="2636683"/>
              <a:ext cx="828608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Harlem</a:t>
              </a:r>
              <a:endParaRPr lang="pt-BR" sz="1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6A0C07E6-8763-F6A4-E3FD-7F2420F320EC}"/>
                </a:ext>
              </a:extLst>
            </p:cNvPr>
            <p:cNvSpPr>
              <a:spLocks/>
            </p:cNvSpPr>
            <p:nvPr/>
          </p:nvSpPr>
          <p:spPr>
            <a:xfrm>
              <a:off x="3463575" y="2636683"/>
              <a:ext cx="828607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Tribeca</a:t>
              </a:r>
              <a:endParaRPr lang="pt-BR" sz="1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05690D90-59BF-8D0D-F10A-E3AF322E1DE9}"/>
                </a:ext>
              </a:extLst>
            </p:cNvPr>
            <p:cNvSpPr>
              <a:spLocks/>
            </p:cNvSpPr>
            <p:nvPr/>
          </p:nvSpPr>
          <p:spPr>
            <a:xfrm>
              <a:off x="4476962" y="2638024"/>
              <a:ext cx="762000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South </a:t>
              </a:r>
              <a:r>
                <a:rPr lang="pt-BR" sz="16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889FDBB-5AF4-06EB-EDE5-200F5ED536B6}"/>
                </a:ext>
              </a:extLst>
            </p:cNvPr>
            <p:cNvSpPr>
              <a:spLocks/>
            </p:cNvSpPr>
            <p:nvPr/>
          </p:nvSpPr>
          <p:spPr>
            <a:xfrm>
              <a:off x="5368342" y="2636683"/>
              <a:ext cx="977478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Roxbury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D6612D5A-76C1-59B6-C5D7-884D645BEF97}"/>
                </a:ext>
              </a:extLst>
            </p:cNvPr>
            <p:cNvSpPr>
              <a:spLocks/>
            </p:cNvSpPr>
            <p:nvPr/>
          </p:nvSpPr>
          <p:spPr>
            <a:xfrm>
              <a:off x="6513389" y="2636683"/>
              <a:ext cx="762000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Back </a:t>
              </a:r>
              <a:r>
                <a:rPr lang="pt-BR" sz="16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Bay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4AABEEF2-B433-C62C-8EF2-248F8CAD1635}"/>
                </a:ext>
              </a:extLst>
            </p:cNvPr>
            <p:cNvSpPr>
              <a:spLocks/>
            </p:cNvSpPr>
            <p:nvPr/>
          </p:nvSpPr>
          <p:spPr>
            <a:xfrm>
              <a:off x="7376676" y="2624167"/>
              <a:ext cx="1027229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Midtown Village</a:t>
              </a:r>
              <a:endParaRPr lang="pt-BR" sz="1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742752BB-C129-2A7D-A026-BEEC196303B7}"/>
                </a:ext>
              </a:extLst>
            </p:cNvPr>
            <p:cNvSpPr>
              <a:spLocks/>
            </p:cNvSpPr>
            <p:nvPr/>
          </p:nvSpPr>
          <p:spPr>
            <a:xfrm>
              <a:off x="8566868" y="2594383"/>
              <a:ext cx="1027229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Yorktown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3BABA457-E8F8-6A30-6035-F0F22AAE889F}"/>
                </a:ext>
              </a:extLst>
            </p:cNvPr>
            <p:cNvSpPr>
              <a:spLocks/>
            </p:cNvSpPr>
            <p:nvPr/>
          </p:nvSpPr>
          <p:spPr>
            <a:xfrm>
              <a:off x="9739355" y="2586416"/>
              <a:ext cx="881253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Queen Village</a:t>
              </a:r>
              <a:endParaRPr lang="pt-BR" sz="1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0149AB87-38C0-AB09-A89F-8ACFD3116B86}"/>
                </a:ext>
              </a:extLst>
            </p:cNvPr>
            <p:cNvCxnSpPr>
              <a:cxnSpLocks/>
              <a:stCxn id="27" idx="0"/>
              <a:endCxn id="5" idx="2"/>
            </p:cNvCxnSpPr>
            <p:nvPr/>
          </p:nvCxnSpPr>
          <p:spPr>
            <a:xfrm flipV="1">
              <a:off x="929081" y="2000429"/>
              <a:ext cx="1713415" cy="6237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BC48751-6E32-25F9-FD90-2FD61D03AD3D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905569" y="2040413"/>
              <a:ext cx="719884" cy="5837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3EDE24E0-CD2B-396C-811A-3E4AC5B39CCF}"/>
                </a:ext>
              </a:extLst>
            </p:cNvPr>
            <p:cNvCxnSpPr>
              <a:cxnSpLocks/>
              <a:stCxn id="30" idx="0"/>
              <a:endCxn id="5" idx="2"/>
            </p:cNvCxnSpPr>
            <p:nvPr/>
          </p:nvCxnSpPr>
          <p:spPr>
            <a:xfrm flipH="1" flipV="1">
              <a:off x="2642496" y="2000429"/>
              <a:ext cx="252486" cy="6362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A0DC9313-5F0E-EB7A-FBDD-4F6E84875C40}"/>
                </a:ext>
              </a:extLst>
            </p:cNvPr>
            <p:cNvCxnSpPr>
              <a:cxnSpLocks/>
              <a:stCxn id="31" idx="0"/>
              <a:endCxn id="5" idx="2"/>
            </p:cNvCxnSpPr>
            <p:nvPr/>
          </p:nvCxnSpPr>
          <p:spPr>
            <a:xfrm flipH="1" flipV="1">
              <a:off x="2642496" y="2000429"/>
              <a:ext cx="1235383" cy="6362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155DF80D-FC5B-5809-B0FF-8DD767C0EC19}"/>
                </a:ext>
              </a:extLst>
            </p:cNvPr>
            <p:cNvCxnSpPr>
              <a:cxnSpLocks/>
              <a:stCxn id="33" idx="0"/>
              <a:endCxn id="7" idx="2"/>
            </p:cNvCxnSpPr>
            <p:nvPr/>
          </p:nvCxnSpPr>
          <p:spPr>
            <a:xfrm flipH="1" flipV="1">
              <a:off x="5591294" y="2045197"/>
              <a:ext cx="265787" cy="5914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10AB0BE3-4BA6-E1C7-AD60-5226F972B295}"/>
                </a:ext>
              </a:extLst>
            </p:cNvPr>
            <p:cNvCxnSpPr>
              <a:cxnSpLocks/>
              <a:stCxn id="32" idx="0"/>
              <a:endCxn id="7" idx="2"/>
            </p:cNvCxnSpPr>
            <p:nvPr/>
          </p:nvCxnSpPr>
          <p:spPr>
            <a:xfrm flipV="1">
              <a:off x="4857962" y="2045197"/>
              <a:ext cx="733332" cy="5928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A887CF74-389C-30F0-05A5-A5FC5B3D8F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9077" y="2067060"/>
              <a:ext cx="1316618" cy="5725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BF091F65-EE4F-1749-5010-D6B50A04A925}"/>
                </a:ext>
              </a:extLst>
            </p:cNvPr>
            <p:cNvCxnSpPr>
              <a:cxnSpLocks/>
              <a:stCxn id="36" idx="0"/>
              <a:endCxn id="6" idx="2"/>
            </p:cNvCxnSpPr>
            <p:nvPr/>
          </p:nvCxnSpPr>
          <p:spPr>
            <a:xfrm flipH="1" flipV="1">
              <a:off x="8266755" y="2035220"/>
              <a:ext cx="813728" cy="5591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028EE235-D479-4D3F-5760-9B101C9B77B5}"/>
                </a:ext>
              </a:extLst>
            </p:cNvPr>
            <p:cNvCxnSpPr>
              <a:cxnSpLocks/>
              <a:stCxn id="37" idx="0"/>
              <a:endCxn id="6" idx="2"/>
            </p:cNvCxnSpPr>
            <p:nvPr/>
          </p:nvCxnSpPr>
          <p:spPr>
            <a:xfrm flipH="1" flipV="1">
              <a:off x="8266755" y="2035220"/>
              <a:ext cx="1913227" cy="5511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7DF48D3D-3BCA-587B-326E-A35F8A2B18B6}"/>
                </a:ext>
              </a:extLst>
            </p:cNvPr>
            <p:cNvCxnSpPr>
              <a:cxnSpLocks/>
              <a:stCxn id="35" idx="0"/>
              <a:endCxn id="6" idx="2"/>
            </p:cNvCxnSpPr>
            <p:nvPr/>
          </p:nvCxnSpPr>
          <p:spPr>
            <a:xfrm flipV="1">
              <a:off x="7890291" y="2035220"/>
              <a:ext cx="376464" cy="5889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948C9A81-DB3A-E750-2CDA-8B98B5D067F8}"/>
                </a:ext>
              </a:extLst>
            </p:cNvPr>
            <p:cNvSpPr>
              <a:spLocks/>
            </p:cNvSpPr>
            <p:nvPr/>
          </p:nvSpPr>
          <p:spPr>
            <a:xfrm>
              <a:off x="8368206" y="3891786"/>
              <a:ext cx="1978605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Home  &amp; Garden</a:t>
              </a:r>
              <a:endParaRPr lang="pt-B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8" name="Retângulo: Cantos Arredondados 107">
              <a:extLst>
                <a:ext uri="{FF2B5EF4-FFF2-40B4-BE49-F238E27FC236}">
                  <a16:creationId xmlns:a16="http://schemas.microsoft.com/office/drawing/2014/main" id="{FCA04B44-BC3F-1544-70F8-1273B692C1BC}"/>
                </a:ext>
              </a:extLst>
            </p:cNvPr>
            <p:cNvSpPr>
              <a:spLocks/>
            </p:cNvSpPr>
            <p:nvPr/>
          </p:nvSpPr>
          <p:spPr>
            <a:xfrm>
              <a:off x="4714772" y="3832005"/>
              <a:ext cx="1849682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Supermarket</a:t>
              </a:r>
              <a:endParaRPr lang="pt-B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CE457D1C-03CA-BD90-9932-4D7C1E9BF86C}"/>
                </a:ext>
              </a:extLst>
            </p:cNvPr>
            <p:cNvSpPr>
              <a:spLocks/>
            </p:cNvSpPr>
            <p:nvPr/>
          </p:nvSpPr>
          <p:spPr>
            <a:xfrm>
              <a:off x="1469815" y="3850737"/>
              <a:ext cx="1634283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Acessories</a:t>
              </a:r>
              <a:endParaRPr lang="pt-B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408C8225-39ED-83AB-CF3F-45B8718EB053}"/>
                </a:ext>
              </a:extLst>
            </p:cNvPr>
            <p:cNvCxnSpPr>
              <a:cxnSpLocks/>
              <a:stCxn id="33" idx="2"/>
              <a:endCxn id="109" idx="0"/>
            </p:cNvCxnSpPr>
            <p:nvPr/>
          </p:nvCxnSpPr>
          <p:spPr>
            <a:xfrm flipH="1">
              <a:off x="2286957" y="3246283"/>
              <a:ext cx="3570124" cy="6044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4CBADF89-7D8E-C877-9BC2-F96C160E91D5}"/>
                </a:ext>
              </a:extLst>
            </p:cNvPr>
            <p:cNvCxnSpPr>
              <a:cxnSpLocks/>
              <a:stCxn id="108" idx="0"/>
              <a:endCxn id="33" idx="2"/>
            </p:cNvCxnSpPr>
            <p:nvPr/>
          </p:nvCxnSpPr>
          <p:spPr>
            <a:xfrm flipV="1">
              <a:off x="5639613" y="3246283"/>
              <a:ext cx="217468" cy="5857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Conector reto 118">
              <a:extLst>
                <a:ext uri="{FF2B5EF4-FFF2-40B4-BE49-F238E27FC236}">
                  <a16:creationId xmlns:a16="http://schemas.microsoft.com/office/drawing/2014/main" id="{48FA786E-F7B5-93BB-AF50-87EE345D8D46}"/>
                </a:ext>
              </a:extLst>
            </p:cNvPr>
            <p:cNvCxnSpPr>
              <a:cxnSpLocks/>
              <a:stCxn id="33" idx="2"/>
              <a:endCxn id="107" idx="0"/>
            </p:cNvCxnSpPr>
            <p:nvPr/>
          </p:nvCxnSpPr>
          <p:spPr>
            <a:xfrm>
              <a:off x="5857081" y="3246283"/>
              <a:ext cx="3500428" cy="6455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Retângulo: Cantos Arredondados 139">
              <a:extLst>
                <a:ext uri="{FF2B5EF4-FFF2-40B4-BE49-F238E27FC236}">
                  <a16:creationId xmlns:a16="http://schemas.microsoft.com/office/drawing/2014/main" id="{5C1E2A8F-7A82-312F-44FA-9D4EDB71E0AB}"/>
                </a:ext>
              </a:extLst>
            </p:cNvPr>
            <p:cNvSpPr>
              <a:spLocks/>
            </p:cNvSpPr>
            <p:nvPr/>
          </p:nvSpPr>
          <p:spPr>
            <a:xfrm>
              <a:off x="1893851" y="4859635"/>
              <a:ext cx="1469953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Acessories_02</a:t>
              </a:r>
              <a:endParaRPr lang="pt-BR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1" name="Retângulo: Cantos Arredondados 140">
              <a:extLst>
                <a:ext uri="{FF2B5EF4-FFF2-40B4-BE49-F238E27FC236}">
                  <a16:creationId xmlns:a16="http://schemas.microsoft.com/office/drawing/2014/main" id="{E6F2AC2A-5D12-2358-DD11-C0ADECA10216}"/>
                </a:ext>
              </a:extLst>
            </p:cNvPr>
            <p:cNvSpPr>
              <a:spLocks/>
            </p:cNvSpPr>
            <p:nvPr/>
          </p:nvSpPr>
          <p:spPr>
            <a:xfrm>
              <a:off x="203827" y="4859635"/>
              <a:ext cx="1509636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Acessories_01</a:t>
              </a:r>
              <a:endParaRPr lang="pt-BR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pPr algn="ctr"/>
              <a:endParaRPr lang="pt-BR" sz="1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43" name="Conector reto 142">
              <a:extLst>
                <a:ext uri="{FF2B5EF4-FFF2-40B4-BE49-F238E27FC236}">
                  <a16:creationId xmlns:a16="http://schemas.microsoft.com/office/drawing/2014/main" id="{33BFBE0E-6573-0992-8C77-A3955505636D}"/>
                </a:ext>
              </a:extLst>
            </p:cNvPr>
            <p:cNvCxnSpPr>
              <a:cxnSpLocks/>
              <a:stCxn id="109" idx="2"/>
              <a:endCxn id="140" idx="0"/>
            </p:cNvCxnSpPr>
            <p:nvPr/>
          </p:nvCxnSpPr>
          <p:spPr>
            <a:xfrm>
              <a:off x="2286957" y="4460337"/>
              <a:ext cx="341871" cy="3992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onector reto 143">
              <a:extLst>
                <a:ext uri="{FF2B5EF4-FFF2-40B4-BE49-F238E27FC236}">
                  <a16:creationId xmlns:a16="http://schemas.microsoft.com/office/drawing/2014/main" id="{F0A8D6B0-A109-D300-2758-D56A5A008B4A}"/>
                </a:ext>
              </a:extLst>
            </p:cNvPr>
            <p:cNvCxnSpPr>
              <a:cxnSpLocks/>
              <a:stCxn id="141" idx="0"/>
              <a:endCxn id="109" idx="2"/>
            </p:cNvCxnSpPr>
            <p:nvPr/>
          </p:nvCxnSpPr>
          <p:spPr>
            <a:xfrm flipV="1">
              <a:off x="958645" y="4460337"/>
              <a:ext cx="1328312" cy="3992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Retângulo: Cantos Arredondados 152">
              <a:extLst>
                <a:ext uri="{FF2B5EF4-FFF2-40B4-BE49-F238E27FC236}">
                  <a16:creationId xmlns:a16="http://schemas.microsoft.com/office/drawing/2014/main" id="{12C0A151-A1A0-84E9-7235-6363DF715386}"/>
                </a:ext>
              </a:extLst>
            </p:cNvPr>
            <p:cNvSpPr>
              <a:spLocks/>
            </p:cNvSpPr>
            <p:nvPr/>
          </p:nvSpPr>
          <p:spPr>
            <a:xfrm>
              <a:off x="3533714" y="4859635"/>
              <a:ext cx="1469953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Supermarket_01</a:t>
              </a:r>
              <a:endParaRPr lang="pt-BR" sz="1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6" name="Retângulo: Cantos Arredondados 155">
              <a:extLst>
                <a:ext uri="{FF2B5EF4-FFF2-40B4-BE49-F238E27FC236}">
                  <a16:creationId xmlns:a16="http://schemas.microsoft.com/office/drawing/2014/main" id="{54760445-EB53-3EC5-FC75-1D0216AB3630}"/>
                </a:ext>
              </a:extLst>
            </p:cNvPr>
            <p:cNvSpPr>
              <a:spLocks/>
            </p:cNvSpPr>
            <p:nvPr/>
          </p:nvSpPr>
          <p:spPr>
            <a:xfrm>
              <a:off x="5094501" y="4859635"/>
              <a:ext cx="1469953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Supermarket_02</a:t>
              </a:r>
              <a:endParaRPr lang="pt-BR" sz="1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7" name="Retângulo: Cantos Arredondados 156">
              <a:extLst>
                <a:ext uri="{FF2B5EF4-FFF2-40B4-BE49-F238E27FC236}">
                  <a16:creationId xmlns:a16="http://schemas.microsoft.com/office/drawing/2014/main" id="{4C34183C-737C-8B73-E8A8-CF3B7B9749A1}"/>
                </a:ext>
              </a:extLst>
            </p:cNvPr>
            <p:cNvSpPr>
              <a:spLocks/>
            </p:cNvSpPr>
            <p:nvPr/>
          </p:nvSpPr>
          <p:spPr>
            <a:xfrm>
              <a:off x="6641699" y="4859635"/>
              <a:ext cx="1469953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Supermarket_03</a:t>
              </a:r>
              <a:endParaRPr lang="pt-BR" sz="1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9" name="Retângulo: Cantos Arredondados 168">
              <a:extLst>
                <a:ext uri="{FF2B5EF4-FFF2-40B4-BE49-F238E27FC236}">
                  <a16:creationId xmlns:a16="http://schemas.microsoft.com/office/drawing/2014/main" id="{0F358186-5685-018D-0938-FCDECFB5B791}"/>
                </a:ext>
              </a:extLst>
            </p:cNvPr>
            <p:cNvSpPr>
              <a:spLocks/>
            </p:cNvSpPr>
            <p:nvPr/>
          </p:nvSpPr>
          <p:spPr>
            <a:xfrm>
              <a:off x="9462377" y="4824137"/>
              <a:ext cx="1194745" cy="645503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Home  &amp; Garden_02</a:t>
              </a:r>
              <a:endParaRPr lang="pt-BR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0" name="Retângulo: Cantos Arredondados 169">
              <a:extLst>
                <a:ext uri="{FF2B5EF4-FFF2-40B4-BE49-F238E27FC236}">
                  <a16:creationId xmlns:a16="http://schemas.microsoft.com/office/drawing/2014/main" id="{9B9C6684-A462-55E1-1E04-23847C64CA85}"/>
                </a:ext>
              </a:extLst>
            </p:cNvPr>
            <p:cNvSpPr>
              <a:spLocks/>
            </p:cNvSpPr>
            <p:nvPr/>
          </p:nvSpPr>
          <p:spPr>
            <a:xfrm>
              <a:off x="8202176" y="4859635"/>
              <a:ext cx="1194745" cy="609600"/>
            </a:xfrm>
            <a:prstGeom prst="roundRect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Home  &amp; Garden_01</a:t>
              </a:r>
              <a:endParaRPr lang="pt-BR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71" name="Conector reto 170">
              <a:extLst>
                <a:ext uri="{FF2B5EF4-FFF2-40B4-BE49-F238E27FC236}">
                  <a16:creationId xmlns:a16="http://schemas.microsoft.com/office/drawing/2014/main" id="{6FAC7F1B-7E21-4154-AABA-72A668B836EB}"/>
                </a:ext>
              </a:extLst>
            </p:cNvPr>
            <p:cNvCxnSpPr>
              <a:cxnSpLocks/>
              <a:stCxn id="108" idx="2"/>
              <a:endCxn id="153" idx="0"/>
            </p:cNvCxnSpPr>
            <p:nvPr/>
          </p:nvCxnSpPr>
          <p:spPr>
            <a:xfrm flipH="1">
              <a:off x="4268691" y="4441605"/>
              <a:ext cx="1370922" cy="4180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Conector reto 173">
              <a:extLst>
                <a:ext uri="{FF2B5EF4-FFF2-40B4-BE49-F238E27FC236}">
                  <a16:creationId xmlns:a16="http://schemas.microsoft.com/office/drawing/2014/main" id="{3D6CE665-B054-AF1F-8AA2-A63DADF98662}"/>
                </a:ext>
              </a:extLst>
            </p:cNvPr>
            <p:cNvCxnSpPr>
              <a:cxnSpLocks/>
              <a:stCxn id="156" idx="0"/>
              <a:endCxn id="108" idx="2"/>
            </p:cNvCxnSpPr>
            <p:nvPr/>
          </p:nvCxnSpPr>
          <p:spPr>
            <a:xfrm flipH="1" flipV="1">
              <a:off x="5639613" y="4441605"/>
              <a:ext cx="189865" cy="4180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Conector reto 176">
              <a:extLst>
                <a:ext uri="{FF2B5EF4-FFF2-40B4-BE49-F238E27FC236}">
                  <a16:creationId xmlns:a16="http://schemas.microsoft.com/office/drawing/2014/main" id="{FBACD35E-CAB0-B404-5E25-D227C4C8C7D0}"/>
                </a:ext>
              </a:extLst>
            </p:cNvPr>
            <p:cNvCxnSpPr>
              <a:cxnSpLocks/>
              <a:stCxn id="157" idx="0"/>
              <a:endCxn id="108" idx="2"/>
            </p:cNvCxnSpPr>
            <p:nvPr/>
          </p:nvCxnSpPr>
          <p:spPr>
            <a:xfrm flipH="1" flipV="1">
              <a:off x="5639613" y="4441605"/>
              <a:ext cx="1737063" cy="4180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Conector reto 183">
              <a:extLst>
                <a:ext uri="{FF2B5EF4-FFF2-40B4-BE49-F238E27FC236}">
                  <a16:creationId xmlns:a16="http://schemas.microsoft.com/office/drawing/2014/main" id="{918F153C-88B5-4D2F-8DE3-A80534B22566}"/>
                </a:ext>
              </a:extLst>
            </p:cNvPr>
            <p:cNvCxnSpPr>
              <a:cxnSpLocks/>
              <a:stCxn id="107" idx="2"/>
              <a:endCxn id="170" idx="0"/>
            </p:cNvCxnSpPr>
            <p:nvPr/>
          </p:nvCxnSpPr>
          <p:spPr>
            <a:xfrm flipH="1">
              <a:off x="8799549" y="4501386"/>
              <a:ext cx="557960" cy="358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Conector reto 186">
              <a:extLst>
                <a:ext uri="{FF2B5EF4-FFF2-40B4-BE49-F238E27FC236}">
                  <a16:creationId xmlns:a16="http://schemas.microsoft.com/office/drawing/2014/main" id="{46EA054A-1E99-A0C3-F94B-EFD3AB1BBDF8}"/>
                </a:ext>
              </a:extLst>
            </p:cNvPr>
            <p:cNvCxnSpPr>
              <a:cxnSpLocks/>
              <a:stCxn id="107" idx="2"/>
              <a:endCxn id="169" idx="0"/>
            </p:cNvCxnSpPr>
            <p:nvPr/>
          </p:nvCxnSpPr>
          <p:spPr>
            <a:xfrm>
              <a:off x="9357509" y="4501386"/>
              <a:ext cx="702241" cy="3227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Elipse 190">
              <a:extLst>
                <a:ext uri="{FF2B5EF4-FFF2-40B4-BE49-F238E27FC236}">
                  <a16:creationId xmlns:a16="http://schemas.microsoft.com/office/drawing/2014/main" id="{F1A768FE-1AC2-0BD7-11E5-347405B8B2AB}"/>
                </a:ext>
              </a:extLst>
            </p:cNvPr>
            <p:cNvSpPr>
              <a:spLocks/>
            </p:cNvSpPr>
            <p:nvPr/>
          </p:nvSpPr>
          <p:spPr>
            <a:xfrm>
              <a:off x="303389" y="6066346"/>
              <a:ext cx="831877" cy="637021"/>
            </a:xfrm>
            <a:prstGeom prst="ellipse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Item</a:t>
              </a:r>
            </a:p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95" name="Conector reto 194">
              <a:extLst>
                <a:ext uri="{FF2B5EF4-FFF2-40B4-BE49-F238E27FC236}">
                  <a16:creationId xmlns:a16="http://schemas.microsoft.com/office/drawing/2014/main" id="{2C9E213E-B603-CDF9-2F49-79FDE8378807}"/>
                </a:ext>
              </a:extLst>
            </p:cNvPr>
            <p:cNvCxnSpPr>
              <a:cxnSpLocks/>
              <a:stCxn id="219" idx="0"/>
              <a:endCxn id="140" idx="2"/>
            </p:cNvCxnSpPr>
            <p:nvPr/>
          </p:nvCxnSpPr>
          <p:spPr>
            <a:xfrm flipV="1">
              <a:off x="2580986" y="5469235"/>
              <a:ext cx="47842" cy="5665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Conector reto 195">
              <a:extLst>
                <a:ext uri="{FF2B5EF4-FFF2-40B4-BE49-F238E27FC236}">
                  <a16:creationId xmlns:a16="http://schemas.microsoft.com/office/drawing/2014/main" id="{0AC41112-BEC1-1068-9810-197C6A18C3CF}"/>
                </a:ext>
              </a:extLst>
            </p:cNvPr>
            <p:cNvCxnSpPr>
              <a:cxnSpLocks/>
              <a:stCxn id="215" idx="0"/>
              <a:endCxn id="141" idx="2"/>
            </p:cNvCxnSpPr>
            <p:nvPr/>
          </p:nvCxnSpPr>
          <p:spPr>
            <a:xfrm flipH="1" flipV="1">
              <a:off x="958645" y="5469235"/>
              <a:ext cx="662445" cy="5971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Conector reto 196">
              <a:extLst>
                <a:ext uri="{FF2B5EF4-FFF2-40B4-BE49-F238E27FC236}">
                  <a16:creationId xmlns:a16="http://schemas.microsoft.com/office/drawing/2014/main" id="{3A4B4FF6-DA40-5259-786D-906E682C0D1B}"/>
                </a:ext>
              </a:extLst>
            </p:cNvPr>
            <p:cNvCxnSpPr>
              <a:cxnSpLocks/>
              <a:stCxn id="191" idx="0"/>
              <a:endCxn id="141" idx="2"/>
            </p:cNvCxnSpPr>
            <p:nvPr/>
          </p:nvCxnSpPr>
          <p:spPr>
            <a:xfrm flipV="1">
              <a:off x="719328" y="5469235"/>
              <a:ext cx="239317" cy="5971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Conector reto 204">
              <a:extLst>
                <a:ext uri="{FF2B5EF4-FFF2-40B4-BE49-F238E27FC236}">
                  <a16:creationId xmlns:a16="http://schemas.microsoft.com/office/drawing/2014/main" id="{A3A23FD4-47A0-1483-E577-74690A9D17FC}"/>
                </a:ext>
              </a:extLst>
            </p:cNvPr>
            <p:cNvCxnSpPr>
              <a:cxnSpLocks/>
              <a:stCxn id="220" idx="0"/>
              <a:endCxn id="140" idx="2"/>
            </p:cNvCxnSpPr>
            <p:nvPr/>
          </p:nvCxnSpPr>
          <p:spPr>
            <a:xfrm flipH="1" flipV="1">
              <a:off x="2628828" y="5469235"/>
              <a:ext cx="904886" cy="5633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5" name="Elipse 214">
              <a:extLst>
                <a:ext uri="{FF2B5EF4-FFF2-40B4-BE49-F238E27FC236}">
                  <a16:creationId xmlns:a16="http://schemas.microsoft.com/office/drawing/2014/main" id="{BF085399-17BB-9E68-BB1A-F72FC294B43C}"/>
                </a:ext>
              </a:extLst>
            </p:cNvPr>
            <p:cNvSpPr>
              <a:spLocks/>
            </p:cNvSpPr>
            <p:nvPr/>
          </p:nvSpPr>
          <p:spPr>
            <a:xfrm>
              <a:off x="1205151" y="6066346"/>
              <a:ext cx="831877" cy="637021"/>
            </a:xfrm>
            <a:prstGeom prst="ellipse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Item</a:t>
              </a:r>
            </a:p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418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9" name="Elipse 218">
              <a:extLst>
                <a:ext uri="{FF2B5EF4-FFF2-40B4-BE49-F238E27FC236}">
                  <a16:creationId xmlns:a16="http://schemas.microsoft.com/office/drawing/2014/main" id="{40D30554-B9DA-DB36-ECE1-989A9A49D87E}"/>
                </a:ext>
              </a:extLst>
            </p:cNvPr>
            <p:cNvSpPr>
              <a:spLocks/>
            </p:cNvSpPr>
            <p:nvPr/>
          </p:nvSpPr>
          <p:spPr>
            <a:xfrm>
              <a:off x="2165047" y="6035819"/>
              <a:ext cx="831877" cy="637021"/>
            </a:xfrm>
            <a:prstGeom prst="ellipse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Item</a:t>
              </a:r>
            </a:p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419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0" name="Elipse 219">
              <a:extLst>
                <a:ext uri="{FF2B5EF4-FFF2-40B4-BE49-F238E27FC236}">
                  <a16:creationId xmlns:a16="http://schemas.microsoft.com/office/drawing/2014/main" id="{F267A6B0-84A8-2C01-C6CB-08B29E1B132C}"/>
                </a:ext>
              </a:extLst>
            </p:cNvPr>
            <p:cNvSpPr>
              <a:spLocks/>
            </p:cNvSpPr>
            <p:nvPr/>
          </p:nvSpPr>
          <p:spPr>
            <a:xfrm>
              <a:off x="3117775" y="6032575"/>
              <a:ext cx="831877" cy="637021"/>
            </a:xfrm>
            <a:prstGeom prst="ellipse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Item</a:t>
              </a:r>
            </a:p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570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5" name="CaixaDeTexto 224">
              <a:extLst>
                <a:ext uri="{FF2B5EF4-FFF2-40B4-BE49-F238E27FC236}">
                  <a16:creationId xmlns:a16="http://schemas.microsoft.com/office/drawing/2014/main" id="{F2DDC9BA-7684-BA3A-71B2-9B76D352E396}"/>
                </a:ext>
              </a:extLst>
            </p:cNvPr>
            <p:cNvSpPr txBox="1">
              <a:spLocks/>
            </p:cNvSpPr>
            <p:nvPr/>
          </p:nvSpPr>
          <p:spPr>
            <a:xfrm>
              <a:off x="5010179" y="5997655"/>
              <a:ext cx="819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/>
                <a:t>...</a:t>
              </a:r>
            </a:p>
          </p:txBody>
        </p:sp>
        <p:sp>
          <p:nvSpPr>
            <p:cNvPr id="236" name="Elipse 235">
              <a:extLst>
                <a:ext uri="{FF2B5EF4-FFF2-40B4-BE49-F238E27FC236}">
                  <a16:creationId xmlns:a16="http://schemas.microsoft.com/office/drawing/2014/main" id="{9601737D-6971-15CF-1E65-42BF0E333AF2}"/>
                </a:ext>
              </a:extLst>
            </p:cNvPr>
            <p:cNvSpPr>
              <a:spLocks/>
            </p:cNvSpPr>
            <p:nvPr/>
          </p:nvSpPr>
          <p:spPr>
            <a:xfrm>
              <a:off x="6742507" y="6199772"/>
              <a:ext cx="890011" cy="637021"/>
            </a:xfrm>
            <a:prstGeom prst="ellipse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Item</a:t>
              </a:r>
            </a:p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1800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237" name="Conector reto 236">
              <a:extLst>
                <a:ext uri="{FF2B5EF4-FFF2-40B4-BE49-F238E27FC236}">
                  <a16:creationId xmlns:a16="http://schemas.microsoft.com/office/drawing/2014/main" id="{12BA9061-59D5-4313-8A68-11B032B35DD2}"/>
                </a:ext>
              </a:extLst>
            </p:cNvPr>
            <p:cNvCxnSpPr>
              <a:cxnSpLocks/>
              <a:stCxn id="242" idx="0"/>
              <a:endCxn id="169" idx="2"/>
            </p:cNvCxnSpPr>
            <p:nvPr/>
          </p:nvCxnSpPr>
          <p:spPr>
            <a:xfrm flipV="1">
              <a:off x="9153056" y="5469640"/>
              <a:ext cx="906694" cy="670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Conector reto 237">
              <a:extLst>
                <a:ext uri="{FF2B5EF4-FFF2-40B4-BE49-F238E27FC236}">
                  <a16:creationId xmlns:a16="http://schemas.microsoft.com/office/drawing/2014/main" id="{52BD5426-9E5A-3A73-72BA-98A815DA8A33}"/>
                </a:ext>
              </a:extLst>
            </p:cNvPr>
            <p:cNvCxnSpPr>
              <a:cxnSpLocks/>
              <a:stCxn id="241" idx="0"/>
              <a:endCxn id="170" idx="2"/>
            </p:cNvCxnSpPr>
            <p:nvPr/>
          </p:nvCxnSpPr>
          <p:spPr>
            <a:xfrm flipV="1">
              <a:off x="8153284" y="5469235"/>
              <a:ext cx="646265" cy="7305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Conector reto 238">
              <a:extLst>
                <a:ext uri="{FF2B5EF4-FFF2-40B4-BE49-F238E27FC236}">
                  <a16:creationId xmlns:a16="http://schemas.microsoft.com/office/drawing/2014/main" id="{49C81D05-62B4-A8FF-48E6-E2CFC2552786}"/>
                </a:ext>
              </a:extLst>
            </p:cNvPr>
            <p:cNvCxnSpPr>
              <a:cxnSpLocks/>
              <a:stCxn id="236" idx="0"/>
              <a:endCxn id="170" idx="2"/>
            </p:cNvCxnSpPr>
            <p:nvPr/>
          </p:nvCxnSpPr>
          <p:spPr>
            <a:xfrm flipV="1">
              <a:off x="7187513" y="5469235"/>
              <a:ext cx="1612036" cy="7305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Conector reto 239">
              <a:extLst>
                <a:ext uri="{FF2B5EF4-FFF2-40B4-BE49-F238E27FC236}">
                  <a16:creationId xmlns:a16="http://schemas.microsoft.com/office/drawing/2014/main" id="{0019FCCB-9974-9FF3-2E34-1A8C62D82DF6}"/>
                </a:ext>
              </a:extLst>
            </p:cNvPr>
            <p:cNvCxnSpPr>
              <a:cxnSpLocks/>
              <a:stCxn id="243" idx="0"/>
              <a:endCxn id="169" idx="2"/>
            </p:cNvCxnSpPr>
            <p:nvPr/>
          </p:nvCxnSpPr>
          <p:spPr>
            <a:xfrm flipH="1" flipV="1">
              <a:off x="10059750" y="5469640"/>
              <a:ext cx="15242" cy="6963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1" name="Elipse 240">
              <a:extLst>
                <a:ext uri="{FF2B5EF4-FFF2-40B4-BE49-F238E27FC236}">
                  <a16:creationId xmlns:a16="http://schemas.microsoft.com/office/drawing/2014/main" id="{DC0E4D19-5C50-B5B7-31A2-B5833F00B270}"/>
                </a:ext>
              </a:extLst>
            </p:cNvPr>
            <p:cNvSpPr>
              <a:spLocks/>
            </p:cNvSpPr>
            <p:nvPr/>
          </p:nvSpPr>
          <p:spPr>
            <a:xfrm>
              <a:off x="7702403" y="6199772"/>
              <a:ext cx="901762" cy="637021"/>
            </a:xfrm>
            <a:prstGeom prst="ellipse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Item</a:t>
              </a:r>
            </a:p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1921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2" name="Elipse 241">
              <a:extLst>
                <a:ext uri="{FF2B5EF4-FFF2-40B4-BE49-F238E27FC236}">
                  <a16:creationId xmlns:a16="http://schemas.microsoft.com/office/drawing/2014/main" id="{F287D26C-01E0-8CA7-988B-B6CEA5E1EE69}"/>
                </a:ext>
              </a:extLst>
            </p:cNvPr>
            <p:cNvSpPr>
              <a:spLocks/>
            </p:cNvSpPr>
            <p:nvPr/>
          </p:nvSpPr>
          <p:spPr>
            <a:xfrm>
              <a:off x="8662299" y="6140450"/>
              <a:ext cx="981513" cy="637021"/>
            </a:xfrm>
            <a:prstGeom prst="ellipse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Item</a:t>
              </a:r>
            </a:p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2045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3" name="Elipse 242">
              <a:extLst>
                <a:ext uri="{FF2B5EF4-FFF2-40B4-BE49-F238E27FC236}">
                  <a16:creationId xmlns:a16="http://schemas.microsoft.com/office/drawing/2014/main" id="{F246B7E1-57C4-122E-61F7-69AA76AAD1C3}"/>
                </a:ext>
              </a:extLst>
            </p:cNvPr>
            <p:cNvSpPr>
              <a:spLocks/>
            </p:cNvSpPr>
            <p:nvPr/>
          </p:nvSpPr>
          <p:spPr>
            <a:xfrm>
              <a:off x="9615027" y="6166001"/>
              <a:ext cx="919930" cy="637021"/>
            </a:xfrm>
            <a:prstGeom prst="ellipse">
              <a:avLst/>
            </a:prstGeom>
            <a:gradFill flip="none" rotWithShape="1">
              <a:gsLst>
                <a:gs pos="0">
                  <a:srgbClr val="E2A900">
                    <a:tint val="66000"/>
                    <a:satMod val="160000"/>
                  </a:srgbClr>
                </a:gs>
                <a:gs pos="50000">
                  <a:srgbClr val="E2A900">
                    <a:tint val="44500"/>
                    <a:satMod val="160000"/>
                  </a:srgbClr>
                </a:gs>
                <a:gs pos="100000">
                  <a:srgbClr val="E2A9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Item</a:t>
              </a:r>
            </a:p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3090</a:t>
              </a:r>
              <a:endParaRPr lang="pt-BR" sz="1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216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Logotipo&#10;&#10;Descrição gerada automaticamente">
            <a:extLst>
              <a:ext uri="{FF2B5EF4-FFF2-40B4-BE49-F238E27FC236}">
                <a16:creationId xmlns:a16="http://schemas.microsoft.com/office/drawing/2014/main" id="{FB633C19-C191-4A51-A8A4-54326BD97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1" y="31750"/>
            <a:ext cx="10599829" cy="7556500"/>
          </a:xfrm>
          <a:prstGeom prst="rect">
            <a:avLst/>
          </a:prstGeom>
        </p:spPr>
      </p:pic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181082B9-079B-A166-CF90-85B094B0D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416050"/>
            <a:ext cx="973748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7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787" y="0"/>
            <a:ext cx="10599830" cy="7556497"/>
          </a:xfrm>
          <a:custGeom>
            <a:avLst/>
            <a:gdLst/>
            <a:ahLst/>
            <a:cxnLst/>
            <a:rect l="l" t="t" r="r" b="b"/>
            <a:pathLst>
              <a:path w="10599830" h="7556497">
                <a:moveTo>
                  <a:pt x="0" y="0"/>
                </a:moveTo>
                <a:lnTo>
                  <a:pt x="10599829" y="0"/>
                </a:lnTo>
                <a:lnTo>
                  <a:pt x="10599829" y="7556497"/>
                </a:lnTo>
                <a:lnTo>
                  <a:pt x="0" y="7556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613651E-A667-11D4-31F1-DC9D343FA0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200" y="2070088"/>
            <a:ext cx="102870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000000"/>
                </a:solidFill>
                <a:effectLst/>
                <a:latin typeface="+mj-lt"/>
              </a:rPr>
              <a:t>Função Melt</a:t>
            </a:r>
            <a:r>
              <a:rPr lang="pt-BR" sz="2000" dirty="0">
                <a:solidFill>
                  <a:srgbClr val="000000"/>
                </a:solidFill>
                <a:latin typeface="+mj-lt"/>
              </a:rPr>
              <a:t>(derretimento) </a:t>
            </a:r>
            <a:r>
              <a:rPr lang="pt-BR" sz="2000" b="0" dirty="0">
                <a:solidFill>
                  <a:srgbClr val="000000"/>
                </a:solidFill>
                <a:effectLst/>
                <a:latin typeface="+mj-lt"/>
              </a:rPr>
              <a:t>para converter o data frame de formato largo, para longo. </a:t>
            </a:r>
          </a:p>
          <a:p>
            <a:r>
              <a:rPr lang="pt-BR" sz="2000" dirty="0">
                <a:solidFill>
                  <a:srgbClr val="000000"/>
                </a:solidFill>
                <a:latin typeface="+mj-lt"/>
              </a:rPr>
              <a:t>	as colunas de  d_1 a d_1913  foram transformadas em linhas.</a:t>
            </a:r>
          </a:p>
          <a:p>
            <a:endParaRPr lang="pt-BR" sz="2000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0000"/>
                </a:solidFill>
                <a:latin typeface="+mj-lt"/>
              </a:rPr>
              <a:t>Foi criada um coluna d  que os valores vão de 1 a 1913  e os valores se tornaram uma nova coluna sold_units com a quantidade vendida.</a:t>
            </a:r>
          </a:p>
          <a:p>
            <a:r>
              <a:rPr lang="pt-BR" sz="200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0000"/>
                </a:solidFill>
                <a:latin typeface="+mj-lt"/>
              </a:rPr>
              <a:t>Foi Mantido as </a:t>
            </a:r>
            <a:r>
              <a:rPr lang="pt-BR" sz="2000" b="0" dirty="0">
                <a:solidFill>
                  <a:srgbClr val="000000"/>
                </a:solidFill>
                <a:effectLst/>
                <a:latin typeface="+mj-lt"/>
              </a:rPr>
              <a:t> variáveis de identificação,  id, item, category, Department, Store e store_code e  Region.</a:t>
            </a:r>
          </a:p>
          <a:p>
            <a:endParaRPr lang="pt-BR" sz="2000" b="0" dirty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0000"/>
                </a:solidFill>
                <a:latin typeface="+mj-lt"/>
              </a:rPr>
              <a:t> O </a:t>
            </a:r>
            <a:r>
              <a:rPr lang="pt-BR" sz="2000" b="0" dirty="0">
                <a:solidFill>
                  <a:srgbClr val="000000"/>
                </a:solidFill>
                <a:effectLst/>
                <a:latin typeface="+mj-lt"/>
              </a:rPr>
              <a:t>data frame derretido (melted) terá 30.490 x 1913 linhas.  Mais de 58 milhões de linhas 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282506E-8EEF-1DD5-1E93-6E1A622FAE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00" y="126365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Transformação de Item_sales: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885A9325-510E-6B53-6D27-0CBB2A11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-15651"/>
            <a:ext cx="5486400" cy="8229600"/>
          </a:xfrm>
          <a:prstGeom prst="rect">
            <a:avLst/>
          </a:prstGeom>
        </p:spPr>
      </p:pic>
      <p:pic>
        <p:nvPicPr>
          <p:cNvPr id="3" name="Imagem 2" descr="Uma imagem contendo Forma&#10;&#10;Descrição gerada automaticamente">
            <a:extLst>
              <a:ext uri="{FF2B5EF4-FFF2-40B4-BE49-F238E27FC236}">
                <a16:creationId xmlns:a16="http://schemas.microsoft.com/office/drawing/2014/main" id="{55D82B36-156C-A630-B8E8-2472E44E0D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-15651"/>
            <a:ext cx="10599829" cy="75565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8848FD1-5DC5-9B53-1178-C26B3A6572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3699" y="4192121"/>
            <a:ext cx="9906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Abaixo estão algumas das observações a partir do gráfico acima:-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 distribuição dos preços dos itens é quase uniforme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 item 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ACESSORIES_1_225 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precificado em cerca de 38,54 dólares  é o item mais caro sendo vendido nas DS MARKET em BOSTON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 item 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ACESSORIES_1_060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precificado em cerca de 40,58 dólares é o item mais caro  em Nova York.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 item 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ACESSORIES_1_225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precificado em cerca de 40,57 dólares é o item mais caro sendo vendido em </a:t>
            </a:r>
            <a:r>
              <a:rPr lang="pt-BR" sz="1600" b="1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Midtown_village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,</a:t>
            </a:r>
            <a:r>
              <a:rPr lang="pt-BR" sz="1600" b="1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Queen_Village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e </a:t>
            </a:r>
            <a:r>
              <a:rPr lang="pt-BR" sz="1600" b="1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Yorktown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na Philadelphia</a:t>
            </a:r>
          </a:p>
          <a:p>
            <a:endParaRPr lang="pt-BR" dirty="0"/>
          </a:p>
        </p:txBody>
      </p:sp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12C129D3-7A61-189C-E27E-7377DE3DD7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32836"/>
            <a:ext cx="9144000" cy="364643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AD3E0A-59A5-EDFD-21AF-77BB8E74FB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2300" y="302002"/>
            <a:ext cx="7425039" cy="46166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2D2E2D"/>
                </a:solidFill>
                <a:effectLst/>
                <a:latin typeface="+mj-lt"/>
              </a:rPr>
              <a:t>Distribuição de preços de itens entra lojas</a:t>
            </a:r>
          </a:p>
        </p:txBody>
      </p:sp>
    </p:spTree>
    <p:extLst>
      <p:ext uri="{BB962C8B-B14F-4D97-AF65-F5344CB8AC3E}">
        <p14:creationId xmlns:p14="http://schemas.microsoft.com/office/powerpoint/2010/main" val="185912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C91E9C96-B4E2-C1FD-A103-B3A3DB90EF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99432B86-E956-BA79-FA9B-8826CA72A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" y="1111250"/>
            <a:ext cx="10693400" cy="476978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83DCCD2-0072-0AAB-E6AA-0FA1631A9C70}"/>
              </a:ext>
            </a:extLst>
          </p:cNvPr>
          <p:cNvSpPr txBox="1"/>
          <p:nvPr/>
        </p:nvSpPr>
        <p:spPr>
          <a:xfrm>
            <a:off x="927100" y="958850"/>
            <a:ext cx="8534400" cy="46166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2D2E2D"/>
                </a:solidFill>
                <a:effectLst/>
                <a:latin typeface="+mj-lt"/>
              </a:rPr>
              <a:t>Distribuição de preços dos itens nas lojas entre categorias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82E6ED-68C6-E483-F7EF-7730114F9BC4}"/>
              </a:ext>
            </a:extLst>
          </p:cNvPr>
          <p:cNvSpPr txBox="1"/>
          <p:nvPr/>
        </p:nvSpPr>
        <p:spPr>
          <a:xfrm>
            <a:off x="774700" y="5846063"/>
            <a:ext cx="853440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i="0" dirty="0">
                <a:solidFill>
                  <a:srgbClr val="212121"/>
                </a:solidFill>
                <a:effectLst/>
              </a:rPr>
              <a:t>Como pode ser visto no gráfico acima, os itens da categoria </a:t>
            </a:r>
            <a:r>
              <a:rPr lang="pt-BR" sz="2000" i="0" dirty="0" err="1">
                <a:solidFill>
                  <a:srgbClr val="212121"/>
                </a:solidFill>
                <a:effectLst/>
              </a:rPr>
              <a:t>supermarket</a:t>
            </a:r>
            <a:r>
              <a:rPr lang="pt-BR" sz="2000" i="0" dirty="0">
                <a:solidFill>
                  <a:srgbClr val="212121"/>
                </a:solidFill>
                <a:effectLst/>
              </a:rPr>
              <a:t> são bastante baratos em comparação com home &amp; Garden e </a:t>
            </a:r>
            <a:r>
              <a:rPr lang="pt-BR" sz="2000" i="0" dirty="0" err="1">
                <a:solidFill>
                  <a:srgbClr val="212121"/>
                </a:solidFill>
                <a:effectLst/>
              </a:rPr>
              <a:t>Acessories</a:t>
            </a:r>
            <a:r>
              <a:rPr lang="pt-BR" sz="2000" i="0" dirty="0">
                <a:solidFill>
                  <a:srgbClr val="212121"/>
                </a:solidFill>
                <a:effectLst/>
              </a:rPr>
              <a:t>. home &amp; Garden e </a:t>
            </a:r>
            <a:r>
              <a:rPr lang="pt-BR" sz="2000" i="0" dirty="0" err="1">
                <a:solidFill>
                  <a:srgbClr val="212121"/>
                </a:solidFill>
                <a:effectLst/>
              </a:rPr>
              <a:t>Acessories</a:t>
            </a:r>
            <a:r>
              <a:rPr lang="pt-BR" sz="2000" i="0" dirty="0">
                <a:solidFill>
                  <a:srgbClr val="212121"/>
                </a:solidFill>
                <a:effectLst/>
              </a:rPr>
              <a:t> têm quase a mesma faixa de preço basicamente.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06699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DB1C7E69-DDC8-F17F-72F4-96559BDF4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0"/>
            <a:ext cx="10599829" cy="7556500"/>
          </a:xfrm>
          <a:prstGeom prst="rect">
            <a:avLst/>
          </a:prstGeom>
        </p:spPr>
      </p:pic>
      <p:pic>
        <p:nvPicPr>
          <p:cNvPr id="5" name="Imagem 4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7E829A1C-8629-41FF-7D12-7A501F070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6" y="-27355"/>
            <a:ext cx="10693400" cy="476978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2387767-54C3-1D70-1825-2C98C64D1688}"/>
              </a:ext>
            </a:extLst>
          </p:cNvPr>
          <p:cNvSpPr txBox="1"/>
          <p:nvPr/>
        </p:nvSpPr>
        <p:spPr>
          <a:xfrm>
            <a:off x="1460500" y="-27355"/>
            <a:ext cx="7425039" cy="46166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2D2E2D"/>
                </a:solidFill>
                <a:effectLst/>
                <a:latin typeface="+mj-lt"/>
              </a:rPr>
              <a:t>Distribuição de itens vendidos por Loja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1B6E4BB-C2AC-5166-EB8F-D20D526CCBA9}"/>
              </a:ext>
            </a:extLst>
          </p:cNvPr>
          <p:cNvSpPr txBox="1"/>
          <p:nvPr/>
        </p:nvSpPr>
        <p:spPr>
          <a:xfrm>
            <a:off x="524819" y="4616450"/>
            <a:ext cx="74250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Abaixo estão algumas das observações do gráfico acima: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b="1" i="0" u="sng" dirty="0">
                <a:solidFill>
                  <a:srgbClr val="212121"/>
                </a:solidFill>
                <a:effectLst/>
                <a:latin typeface="+mj-lt"/>
              </a:rPr>
              <a:t>New York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: 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+mj-lt"/>
              </a:rPr>
              <a:t>Tribeca 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vendeu o maior número de itens, enquanto 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+mj-lt"/>
              </a:rPr>
              <a:t>Brooklyn 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vendeu o menor número de itens.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b="1" i="0" u="sng" dirty="0">
                <a:solidFill>
                  <a:srgbClr val="212121"/>
                </a:solidFill>
                <a:effectLst/>
                <a:latin typeface="+mj-lt"/>
              </a:rPr>
              <a:t>Boston 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: </a:t>
            </a:r>
            <a:r>
              <a:rPr lang="pt-BR" sz="1600" b="1" i="0" dirty="0" err="1">
                <a:solidFill>
                  <a:srgbClr val="212121"/>
                </a:solidFill>
                <a:effectLst/>
                <a:latin typeface="+mj-lt"/>
              </a:rPr>
              <a:t>Back_Bay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+mj-lt"/>
              </a:rPr>
              <a:t> 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e </a:t>
            </a:r>
            <a:r>
              <a:rPr lang="pt-BR" sz="1600" b="1" i="0" dirty="0" err="1">
                <a:solidFill>
                  <a:srgbClr val="212121"/>
                </a:solidFill>
                <a:effectLst/>
                <a:latin typeface="+mj-lt"/>
              </a:rPr>
              <a:t>Roxbury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+mj-lt"/>
              </a:rPr>
              <a:t> 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venderam o maior número de itens. </a:t>
            </a:r>
            <a:r>
              <a:rPr lang="pt-BR" sz="1600" b="1" i="0" dirty="0" err="1">
                <a:solidFill>
                  <a:srgbClr val="212121"/>
                </a:solidFill>
                <a:effectLst/>
                <a:latin typeface="+mj-lt"/>
              </a:rPr>
              <a:t>South_End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+mj-lt"/>
              </a:rPr>
              <a:t> 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vendeu o menor número de itens.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b="1" i="0" u="sng" dirty="0">
                <a:solidFill>
                  <a:srgbClr val="212121"/>
                </a:solidFill>
                <a:effectLst/>
                <a:latin typeface="+mj-lt"/>
              </a:rPr>
              <a:t>Philadelphia 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: </a:t>
            </a:r>
            <a:r>
              <a:rPr lang="pt-BR" sz="1600" b="1" i="0" dirty="0" err="1">
                <a:solidFill>
                  <a:srgbClr val="212121"/>
                </a:solidFill>
                <a:effectLst/>
                <a:latin typeface="+mj-lt"/>
              </a:rPr>
              <a:t>Yorktown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+mj-lt"/>
              </a:rPr>
              <a:t> 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vendeu o maior número de itens, enquanto </a:t>
            </a:r>
            <a:r>
              <a:rPr lang="pt-BR" sz="1600" b="1" i="0" dirty="0" err="1">
                <a:solidFill>
                  <a:srgbClr val="212121"/>
                </a:solidFill>
                <a:effectLst/>
                <a:latin typeface="+mj-lt"/>
              </a:rPr>
              <a:t>Queen_Village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+mj-lt"/>
              </a:rPr>
              <a:t> 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vendeu o menor número de itens.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sz="1600" b="1" i="0" u="sng" dirty="0">
                <a:solidFill>
                  <a:srgbClr val="212121"/>
                </a:solidFill>
                <a:effectLst/>
                <a:latin typeface="+mj-lt"/>
              </a:rPr>
              <a:t>EUA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: 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+mj-lt"/>
              </a:rPr>
              <a:t>Tribeca 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vendeu o maior número de itens, enquanto </a:t>
            </a:r>
            <a:r>
              <a:rPr lang="pt-BR" sz="1600" b="1" i="0" dirty="0">
                <a:solidFill>
                  <a:srgbClr val="212121"/>
                </a:solidFill>
                <a:effectLst/>
                <a:latin typeface="+mj-lt"/>
              </a:rPr>
              <a:t>Brooklyn </a:t>
            </a:r>
            <a:r>
              <a:rPr lang="pt-BR" sz="1600" b="0" i="0" dirty="0">
                <a:solidFill>
                  <a:srgbClr val="212121"/>
                </a:solidFill>
                <a:effectLst/>
                <a:latin typeface="+mj-lt"/>
              </a:rPr>
              <a:t>vendeu o menor 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número de itens.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6709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8D5E6A6-2DD9-C242-F14A-992BE3102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1" y="5813"/>
            <a:ext cx="10599829" cy="7556500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1D663741-0C4A-F383-9444-BEF0AF582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11963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491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AB4AD20-EA65-9C9F-2EB1-8B102DA6F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338"/>
            <a:ext cx="184731" cy="55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4126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0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E9591DA-D270-C8A6-A886-71449CA87155}"/>
              </a:ext>
            </a:extLst>
          </p:cNvPr>
          <p:cNvSpPr txBox="1"/>
          <p:nvPr/>
        </p:nvSpPr>
        <p:spPr>
          <a:xfrm>
            <a:off x="546099" y="1568450"/>
            <a:ext cx="6265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u="none" strike="noStrike" baseline="0" dirty="0">
                <a:latin typeface="Arial" panose="020B0604020202020204" pitchFamily="34" charset="0"/>
              </a:rPr>
              <a:t>Unidades vendidas e receita por região (%)</a:t>
            </a:r>
            <a:endParaRPr lang="pt-BR" sz="2400" dirty="0"/>
          </a:p>
        </p:txBody>
      </p:sp>
      <p:pic>
        <p:nvPicPr>
          <p:cNvPr id="18" name="Imagem 17" descr="Gráfico, Gráfico de barras, Gráfico de mapa de árvore&#10;&#10;Descrição gerada automaticamente">
            <a:extLst>
              <a:ext uri="{FF2B5EF4-FFF2-40B4-BE49-F238E27FC236}">
                <a16:creationId xmlns:a16="http://schemas.microsoft.com/office/drawing/2014/main" id="{A247DF87-784E-8033-AD88-E461865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0" y="2330450"/>
            <a:ext cx="9124369" cy="40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5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23C44471-BBB9-22AE-BC5F-C9500B835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078E9461-D4B8-48F1-AAAF-974B26295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25650"/>
            <a:ext cx="9758100" cy="43525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83C5594-3AF1-FD23-BD94-540BC1379012}"/>
              </a:ext>
            </a:extLst>
          </p:cNvPr>
          <p:cNvSpPr txBox="1"/>
          <p:nvPr/>
        </p:nvSpPr>
        <p:spPr>
          <a:xfrm>
            <a:off x="469900" y="1416050"/>
            <a:ext cx="6265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u="none" strike="noStrike" baseline="0" dirty="0">
                <a:latin typeface="Arial" panose="020B0604020202020204" pitchFamily="34" charset="0"/>
              </a:rPr>
              <a:t>Unidades vendidas e receita por região (%)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13969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AABFD10F-CF25-65B4-A94E-3781E0F9F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C4122DB-F6D0-49CA-2098-2F3074B0ABB2}"/>
              </a:ext>
            </a:extLst>
          </p:cNvPr>
          <p:cNvSpPr txBox="1"/>
          <p:nvPr/>
        </p:nvSpPr>
        <p:spPr>
          <a:xfrm>
            <a:off x="927100" y="654050"/>
            <a:ext cx="6265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Itens mais populares globalmente com base nas vendas</a:t>
            </a:r>
          </a:p>
        </p:txBody>
      </p:sp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3A77B0CC-3022-D691-02B6-35F3D3E9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644650"/>
            <a:ext cx="9884177" cy="44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93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570" y="0"/>
            <a:ext cx="10599830" cy="7556497"/>
          </a:xfrm>
          <a:custGeom>
            <a:avLst/>
            <a:gdLst/>
            <a:ahLst/>
            <a:cxnLst/>
            <a:rect l="l" t="t" r="r" b="b"/>
            <a:pathLst>
              <a:path w="10599830" h="7556497">
                <a:moveTo>
                  <a:pt x="0" y="0"/>
                </a:moveTo>
                <a:lnTo>
                  <a:pt x="10599829" y="0"/>
                </a:lnTo>
                <a:lnTo>
                  <a:pt x="10599829" y="7556497"/>
                </a:lnTo>
                <a:lnTo>
                  <a:pt x="0" y="7556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F54E6E-AF66-BAA2-BC55-8D882E6DF87E}"/>
              </a:ext>
            </a:extLst>
          </p:cNvPr>
          <p:cNvSpPr txBox="1"/>
          <p:nvPr/>
        </p:nvSpPr>
        <p:spPr>
          <a:xfrm>
            <a:off x="850900" y="806450"/>
            <a:ext cx="7699598" cy="874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i="0" u="none" strike="noStrike" baseline="0" dirty="0">
                <a:solidFill>
                  <a:srgbClr val="2D2E2D"/>
                </a:solidFill>
                <a:latin typeface="Arial" panose="020B0604020202020204" pitchFamily="34" charset="0"/>
              </a:rPr>
              <a:t>APRENDIZADO DE MÁQUINA DE PONTA A PONTA</a:t>
            </a:r>
          </a:p>
          <a:p>
            <a:r>
              <a:rPr lang="pt-BR" sz="3200" b="0" i="0" u="none" strike="noStrike" baseline="0" dirty="0">
                <a:solidFill>
                  <a:srgbClr val="E2A900"/>
                </a:solidFill>
                <a:latin typeface="Arial" panose="020B0604020202020204" pitchFamily="34" charset="0"/>
              </a:rPr>
              <a:t>DS Market</a:t>
            </a:r>
          </a:p>
          <a:p>
            <a:pPr algn="l"/>
            <a:r>
              <a:rPr lang="pt-BR" sz="2400" b="1" dirty="0">
                <a:solidFill>
                  <a:srgbClr val="2D2E2D"/>
                </a:solidFill>
                <a:latin typeface="Arial" panose="020B0604020202020204" pitchFamily="34" charset="0"/>
              </a:rPr>
              <a:t>___________________________</a:t>
            </a:r>
            <a:endParaRPr lang="pt-BR" sz="2400" b="1" i="0" u="none" strike="noStrike" baseline="0" dirty="0">
              <a:solidFill>
                <a:srgbClr val="2D2E2D"/>
              </a:solidFill>
              <a:latin typeface="Arial" panose="020B0604020202020204" pitchFamily="34" charset="0"/>
            </a:endParaRPr>
          </a:p>
          <a:p>
            <a:pPr algn="l"/>
            <a:endParaRPr lang="pt-BR" sz="3600" dirty="0">
              <a:solidFill>
                <a:srgbClr val="2D2E2D"/>
              </a:solidFill>
              <a:latin typeface="Arial" panose="020B0604020202020204" pitchFamily="34" charset="0"/>
            </a:endParaRPr>
          </a:p>
          <a:p>
            <a:pPr algn="l"/>
            <a:endParaRPr lang="pt-BR" sz="3600" b="0" i="1" u="none" strike="noStrike" baseline="0" dirty="0">
              <a:solidFill>
                <a:srgbClr val="2D2E2D"/>
              </a:solidFill>
              <a:latin typeface="Arial" panose="020B0604020202020204" pitchFamily="34" charset="0"/>
            </a:endParaRPr>
          </a:p>
          <a:p>
            <a:pPr algn="l"/>
            <a:endParaRPr lang="pt-BR" sz="3600" i="1" dirty="0">
              <a:solidFill>
                <a:srgbClr val="2D2E2D"/>
              </a:solidFill>
              <a:latin typeface="Arial" panose="020B0604020202020204" pitchFamily="34" charset="0"/>
            </a:endParaRPr>
          </a:p>
          <a:p>
            <a:pPr algn="l"/>
            <a:r>
              <a:rPr lang="pt-BR" sz="3200" i="1" dirty="0">
                <a:solidFill>
                  <a:srgbClr val="2D2E2D"/>
                </a:solidFill>
                <a:latin typeface="Arial" panose="020B0604020202020204" pitchFamily="34" charset="0"/>
              </a:rPr>
              <a:t>Professores:  </a:t>
            </a:r>
          </a:p>
          <a:p>
            <a:pPr algn="l"/>
            <a:r>
              <a:rPr lang="pt-BR" sz="3600" b="0" i="1" u="none" strike="noStrike" baseline="0" dirty="0">
                <a:solidFill>
                  <a:srgbClr val="2D2E2D"/>
                </a:solidFill>
                <a:latin typeface="Arial" panose="020B0604020202020204" pitchFamily="34" charset="0"/>
              </a:rPr>
              <a:t>	</a:t>
            </a:r>
            <a:r>
              <a:rPr lang="pt-BR" sz="2800" b="0" i="0" u="none" strike="noStrike" baseline="0" dirty="0">
                <a:solidFill>
                  <a:srgbClr val="2D2E2D"/>
                </a:solidFill>
                <a:latin typeface="Arial" panose="020B0604020202020204" pitchFamily="34" charset="0"/>
              </a:rPr>
              <a:t>Luís Roque</a:t>
            </a:r>
          </a:p>
          <a:p>
            <a:pPr algn="l"/>
            <a:r>
              <a:rPr lang="pt-BR" sz="2800" b="0" i="0" u="none" strike="noStrike" baseline="0" dirty="0">
                <a:solidFill>
                  <a:srgbClr val="2D2E2D"/>
                </a:solidFill>
                <a:latin typeface="Arial" panose="020B0604020202020204" pitchFamily="34" charset="0"/>
              </a:rPr>
              <a:t>	Tiago Otto</a:t>
            </a:r>
          </a:p>
          <a:p>
            <a:pPr algn="l"/>
            <a:r>
              <a:rPr lang="pt-BR" sz="2800" b="0" i="0" u="none" strike="noStrike" baseline="0" dirty="0">
                <a:solidFill>
                  <a:srgbClr val="2D2E2D"/>
                </a:solidFill>
                <a:latin typeface="Arial" panose="020B0604020202020204" pitchFamily="34" charset="0"/>
              </a:rPr>
              <a:t>	João Reis</a:t>
            </a:r>
          </a:p>
          <a:p>
            <a:pPr algn="l"/>
            <a:endParaRPr lang="pt-BR" sz="3600" b="0" i="1" u="none" strike="noStrike" baseline="0" dirty="0">
              <a:solidFill>
                <a:srgbClr val="2D2E2D"/>
              </a:solidFill>
              <a:latin typeface="Arial" panose="020B0604020202020204" pitchFamily="34" charset="0"/>
            </a:endParaRPr>
          </a:p>
          <a:p>
            <a:pPr algn="l"/>
            <a:endParaRPr lang="pt-BR" sz="3600" i="1" dirty="0">
              <a:solidFill>
                <a:srgbClr val="2D2E2D"/>
              </a:solidFill>
              <a:latin typeface="Arial" panose="020B0604020202020204" pitchFamily="34" charset="0"/>
            </a:endParaRPr>
          </a:p>
          <a:p>
            <a:pPr algn="l"/>
            <a:endParaRPr lang="pt-BR" sz="3600" b="0" i="1" u="none" strike="noStrike" baseline="0" dirty="0">
              <a:solidFill>
                <a:srgbClr val="2D2E2D"/>
              </a:solidFill>
              <a:latin typeface="Arial" panose="020B0604020202020204" pitchFamily="34" charset="0"/>
            </a:endParaRPr>
          </a:p>
          <a:p>
            <a:pPr algn="l"/>
            <a:endParaRPr lang="pt-BR" sz="3600" i="1" dirty="0">
              <a:solidFill>
                <a:srgbClr val="2D2E2D"/>
              </a:solidFill>
              <a:latin typeface="Arial" panose="020B0604020202020204" pitchFamily="34" charset="0"/>
            </a:endParaRPr>
          </a:p>
          <a:p>
            <a:pPr algn="l"/>
            <a:endParaRPr lang="pt-BR" sz="3600" b="0" i="1" u="none" strike="noStrike" baseline="0" dirty="0">
              <a:solidFill>
                <a:srgbClr val="2D2E2D"/>
              </a:solidFill>
              <a:latin typeface="Arial" panose="020B0604020202020204" pitchFamily="34" charset="0"/>
            </a:endParaRPr>
          </a:p>
          <a:p>
            <a:pPr algn="l"/>
            <a:endParaRPr lang="pt-BR" sz="3600" i="1" dirty="0">
              <a:solidFill>
                <a:srgbClr val="2D2E2D"/>
              </a:solidFill>
              <a:latin typeface="Arial" panose="020B0604020202020204" pitchFamily="34" charset="0"/>
            </a:endParaRPr>
          </a:p>
          <a:p>
            <a:pPr algn="l"/>
            <a:endParaRPr lang="pt-BR" dirty="0">
              <a:solidFill>
                <a:srgbClr val="2D2E2D"/>
              </a:solidFill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37431C91-8610-DC5B-BD8C-B273E9263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4311650"/>
            <a:ext cx="3391200" cy="3391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DF204D31-A7EA-A276-B3D1-B0A5EBF842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F4770FAB-ED0B-A196-B7E3-EF51D9061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877715"/>
            <a:ext cx="10252914" cy="486202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CADED93-A840-BFEE-392E-988CC2732D95}"/>
              </a:ext>
            </a:extLst>
          </p:cNvPr>
          <p:cNvSpPr txBox="1"/>
          <p:nvPr/>
        </p:nvSpPr>
        <p:spPr>
          <a:xfrm>
            <a:off x="622300" y="720278"/>
            <a:ext cx="899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dirty="0">
                <a:solidFill>
                  <a:srgbClr val="2D2E2D"/>
                </a:solidFill>
                <a:effectLst/>
              </a:rPr>
              <a:t>Porcentagem do total de vendas pelos 10 itens mais vendidos</a:t>
            </a:r>
          </a:p>
        </p:txBody>
      </p:sp>
    </p:spTree>
    <p:extLst>
      <p:ext uri="{BB962C8B-B14F-4D97-AF65-F5344CB8AC3E}">
        <p14:creationId xmlns:p14="http://schemas.microsoft.com/office/powerpoint/2010/main" val="2584578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43EA2371-7FB3-61E8-6AAC-3B9DDB6F69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286BBD7-06BF-03D6-93FB-089FBCFFEECF}"/>
              </a:ext>
            </a:extLst>
          </p:cNvPr>
          <p:cNvSpPr txBox="1"/>
          <p:nvPr/>
        </p:nvSpPr>
        <p:spPr>
          <a:xfrm>
            <a:off x="774700" y="425450"/>
            <a:ext cx="777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dirty="0">
                <a:solidFill>
                  <a:srgbClr val="2D2E2D"/>
                </a:solidFill>
                <a:effectLst/>
                <a:latin typeface="+mj-lt"/>
              </a:rPr>
              <a:t>Os 10 principais itens com base no faturamento</a:t>
            </a:r>
          </a:p>
        </p:txBody>
      </p:sp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9115E635-21BF-D20B-4694-CE08A6B70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707078"/>
            <a:ext cx="10459870" cy="46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7A925854-5F7D-0066-0DEB-A8CFFA0C8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EC596CDD-0DDF-1702-96FC-708F2A841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3168650"/>
            <a:ext cx="9091024" cy="4055044"/>
          </a:xfrm>
          <a:prstGeom prst="rect">
            <a:avLst/>
          </a:prstGeom>
        </p:spPr>
      </p:pic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522431B1-E2F1-A3E6-8BE3-196F3552B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8040188" cy="358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1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D9E732A0-3FD3-BF93-7FA2-C254D4B64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B7B51267-A351-D3BC-E0D8-9274A6771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87450"/>
            <a:ext cx="9566657" cy="42672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0E4F53A-3081-9BA7-CDA3-9820251E137A}"/>
              </a:ext>
            </a:extLst>
          </p:cNvPr>
          <p:cNvSpPr txBox="1"/>
          <p:nvPr/>
        </p:nvSpPr>
        <p:spPr>
          <a:xfrm>
            <a:off x="1536700" y="5683250"/>
            <a:ext cx="7562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tendência é semelhante nas três regiões, os momentos em que ocorrem o maior número de vendas são no começo da semana, segunda-feira e terça-feira. </a:t>
            </a:r>
            <a:endParaRPr lang="pt-BR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CD36EC-EAC7-8C61-79DD-742AA2568C56}"/>
              </a:ext>
            </a:extLst>
          </p:cNvPr>
          <p:cNvSpPr txBox="1"/>
          <p:nvPr/>
        </p:nvSpPr>
        <p:spPr>
          <a:xfrm>
            <a:off x="1536700" y="519152"/>
            <a:ext cx="5389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Sazonalidade semanal por região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87387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33BBEB7-1CA1-3D99-611D-BF5A3490D4C7}"/>
              </a:ext>
            </a:extLst>
          </p:cNvPr>
          <p:cNvSpPr txBox="1"/>
          <p:nvPr/>
        </p:nvSpPr>
        <p:spPr>
          <a:xfrm>
            <a:off x="1536700" y="519152"/>
            <a:ext cx="5389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Sazonalidade mensal por região </a:t>
            </a:r>
            <a:endParaRPr lang="pt-BR" sz="2800" dirty="0"/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BCDDF619-4F5E-CD18-3012-B0693568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012768"/>
            <a:ext cx="9424988" cy="478079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78EC299-18C5-5E3A-7395-1634509655DC}"/>
              </a:ext>
            </a:extLst>
          </p:cNvPr>
          <p:cNvSpPr txBox="1"/>
          <p:nvPr/>
        </p:nvSpPr>
        <p:spPr>
          <a:xfrm>
            <a:off x="827110" y="5779343"/>
            <a:ext cx="8253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Tal como se pode constatar, as maiores vendas ocorrem no período de agosto, sendo visível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tambem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pequenas quedas no mês de novembro e maio.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06046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33BBEB7-1CA1-3D99-611D-BF5A3490D4C7}"/>
              </a:ext>
            </a:extLst>
          </p:cNvPr>
          <p:cNvSpPr txBox="1"/>
          <p:nvPr/>
        </p:nvSpPr>
        <p:spPr>
          <a:xfrm>
            <a:off x="1536700" y="519152"/>
            <a:ext cx="5389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Sazonalidade mensal por região </a:t>
            </a:r>
            <a:endParaRPr lang="pt-BR" sz="2800" dirty="0"/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BCDDF619-4F5E-CD18-3012-B0693568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012768"/>
            <a:ext cx="9424988" cy="478079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78EC299-18C5-5E3A-7395-1634509655DC}"/>
              </a:ext>
            </a:extLst>
          </p:cNvPr>
          <p:cNvSpPr txBox="1"/>
          <p:nvPr/>
        </p:nvSpPr>
        <p:spPr>
          <a:xfrm>
            <a:off x="827110" y="5779343"/>
            <a:ext cx="8253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Tal como se pode constatar, as maiores vendas ocorrem no período de agosto, sendo visível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tambem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pequenas quedas no mês de novembro e maio.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53594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33BBEB7-1CA1-3D99-611D-BF5A3490D4C7}"/>
              </a:ext>
            </a:extLst>
          </p:cNvPr>
          <p:cNvSpPr txBox="1"/>
          <p:nvPr/>
        </p:nvSpPr>
        <p:spPr>
          <a:xfrm>
            <a:off x="1536700" y="519152"/>
            <a:ext cx="5389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Sazonalidade mensal por região </a:t>
            </a:r>
            <a:endParaRPr lang="pt-BR" sz="2800" dirty="0"/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BCDDF619-4F5E-CD18-3012-B0693568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012768"/>
            <a:ext cx="9424988" cy="478079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78EC299-18C5-5E3A-7395-1634509655DC}"/>
              </a:ext>
            </a:extLst>
          </p:cNvPr>
          <p:cNvSpPr txBox="1"/>
          <p:nvPr/>
        </p:nvSpPr>
        <p:spPr>
          <a:xfrm>
            <a:off x="827110" y="5779343"/>
            <a:ext cx="8253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Tal como se pode constatar, as maiores vendas ocorrem no período de agosto, sendo visível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tambem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pequenas quedas no mês de novembro e maio.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57899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234342FD-C2D3-B4F2-3E0C-4260CE63B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51FA8B-5B60-05B9-B3E0-76EAAADF5D02}"/>
              </a:ext>
            </a:extLst>
          </p:cNvPr>
          <p:cNvSpPr txBox="1"/>
          <p:nvPr/>
        </p:nvSpPr>
        <p:spPr>
          <a:xfrm>
            <a:off x="393700" y="161701"/>
            <a:ext cx="4267200" cy="7394799"/>
          </a:xfrm>
          <a:prstGeom prst="rect">
            <a:avLst/>
          </a:prstGeom>
          <a:solidFill>
            <a:srgbClr val="E2A90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306650-AD03-0850-6A6B-759C997AC53D}"/>
              </a:ext>
            </a:extLst>
          </p:cNvPr>
          <p:cNvSpPr txBox="1"/>
          <p:nvPr/>
        </p:nvSpPr>
        <p:spPr>
          <a:xfrm>
            <a:off x="1079500" y="2711450"/>
            <a:ext cx="3438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Tarefa 2: Cluster</a:t>
            </a:r>
            <a:endParaRPr lang="pt-BR" sz="4800" dirty="0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E97AC76-21C4-9793-3A32-7150EC962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9" y="886280"/>
            <a:ext cx="522000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56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83CE494-F0B7-A476-9209-3A7A55F7D13D}"/>
              </a:ext>
            </a:extLst>
          </p:cNvPr>
          <p:cNvSpPr txBox="1"/>
          <p:nvPr/>
        </p:nvSpPr>
        <p:spPr>
          <a:xfrm>
            <a:off x="1003300" y="882650"/>
            <a:ext cx="5486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i="0" u="none" strike="noStrike" baseline="0" dirty="0">
                <a:latin typeface="Arial" panose="020B0604020202020204" pitchFamily="34" charset="0"/>
              </a:rPr>
              <a:t>Clustering: agrupar produtos pelo seu comportamento</a:t>
            </a:r>
            <a:endParaRPr lang="pt-BR" sz="2800" dirty="0"/>
          </a:p>
        </p:txBody>
      </p:sp>
      <p:pic>
        <p:nvPicPr>
          <p:cNvPr id="9" name="Imagem 8" descr="Desenho de uma flor&#10;&#10;Descrição gerada automaticamente com confiança média">
            <a:extLst>
              <a:ext uri="{FF2B5EF4-FFF2-40B4-BE49-F238E27FC236}">
                <a16:creationId xmlns:a16="http://schemas.microsoft.com/office/drawing/2014/main" id="{CF189BEC-C3F0-96AD-4F32-E362C8E4F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-793750"/>
            <a:ext cx="5660571" cy="4953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A6B011-CAB6-C06E-D89D-6475AF16E20D}"/>
              </a:ext>
            </a:extLst>
          </p:cNvPr>
          <p:cNvSpPr txBox="1"/>
          <p:nvPr/>
        </p:nvSpPr>
        <p:spPr>
          <a:xfrm>
            <a:off x="1003300" y="2607343"/>
            <a:ext cx="5731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Arial" panose="020B0604020202020204" pitchFamily="34" charset="0"/>
              </a:rPr>
              <a:t>A parte de agrupamento visa identificar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produtos que se comportem de forma semelhante.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5F20FF4-9F0C-5878-6D7C-1277D71A024E}"/>
              </a:ext>
            </a:extLst>
          </p:cNvPr>
          <p:cNvSpPr txBox="1"/>
          <p:nvPr/>
        </p:nvSpPr>
        <p:spPr>
          <a:xfrm>
            <a:off x="1155700" y="3557989"/>
            <a:ext cx="5731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Arial" panose="020B0604020202020204" pitchFamily="34" charset="0"/>
              </a:rPr>
              <a:t>Foram utilizados os dados da loja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Tribeca </a:t>
            </a:r>
            <a:r>
              <a:rPr lang="pt-BR" sz="1800" b="0" i="0" u="none" strike="noStrike" baseline="0" dirty="0">
                <a:latin typeface="Arial" panose="020B0604020202020204" pitchFamily="34" charset="0"/>
              </a:rPr>
              <a:t>(loja mais vendida), para fazer alguns clusters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BD90BD4-8F02-27DA-FFA2-8A5DADE49118}"/>
              </a:ext>
            </a:extLst>
          </p:cNvPr>
          <p:cNvSpPr txBox="1"/>
          <p:nvPr/>
        </p:nvSpPr>
        <p:spPr>
          <a:xfrm>
            <a:off x="1155700" y="4474136"/>
            <a:ext cx="57310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Arial" panose="020B0604020202020204" pitchFamily="34" charset="0"/>
              </a:rPr>
              <a:t>Os recursos de cluster criados são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frequência </a:t>
            </a:r>
            <a:r>
              <a:rPr lang="pt-BR" sz="1800" b="0" i="0" u="none" strike="noStrike" baseline="0" dirty="0">
                <a:latin typeface="Arial" panose="020B0604020202020204" pitchFamily="34" charset="0"/>
              </a:rPr>
              <a:t>(número total de produtos vendidos por item) e </a:t>
            </a:r>
            <a:r>
              <a:rPr lang="pt-BR" sz="1800" b="1" i="0" u="none" strike="noStrike" baseline="0" dirty="0" err="1">
                <a:latin typeface="Arial" panose="020B0604020202020204" pitchFamily="34" charset="0"/>
              </a:rPr>
              <a:t>recency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  </a:t>
            </a:r>
            <a:r>
              <a:rPr lang="pt-BR" sz="1800" b="0" i="0" u="none" strike="noStrike" baseline="0" dirty="0">
                <a:latin typeface="Arial" panose="020B0604020202020204" pitchFamily="34" charset="0"/>
              </a:rPr>
              <a:t>(dias desde a última compra). </a:t>
            </a:r>
            <a:endParaRPr lang="pt-BR" dirty="0"/>
          </a:p>
        </p:txBody>
      </p:sp>
      <p:pic>
        <p:nvPicPr>
          <p:cNvPr id="17" name="Imagem 16" descr="Uma imagem contendo Texto&#10;&#10;Descrição gerada automaticamente">
            <a:extLst>
              <a:ext uri="{FF2B5EF4-FFF2-40B4-BE49-F238E27FC236}">
                <a16:creationId xmlns:a16="http://schemas.microsoft.com/office/drawing/2014/main" id="{36C96BF2-C990-CC87-B0DB-94AF39C7F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9" y="5544372"/>
            <a:ext cx="5803900" cy="18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1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9829" cy="7556500"/>
          </a:xfrm>
          <a:prstGeom prst="rect">
            <a:avLst/>
          </a:prstGeom>
        </p:spPr>
      </p:pic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6D77ADBD-A173-9E95-FEE8-B24F825F8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1342441"/>
            <a:ext cx="6321956" cy="4648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D48BA2-46DA-5D84-9C4E-DE89103CF747}"/>
              </a:ext>
            </a:extLst>
          </p:cNvPr>
          <p:cNvSpPr txBox="1"/>
          <p:nvPr/>
        </p:nvSpPr>
        <p:spPr>
          <a:xfrm>
            <a:off x="1384300" y="425450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Elbow método foi usado para determinar o número de Clusters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06C4F6-7239-0621-2C18-E7FBBB25D67A}"/>
              </a:ext>
            </a:extLst>
          </p:cNvPr>
          <p:cNvSpPr txBox="1"/>
          <p:nvPr/>
        </p:nvSpPr>
        <p:spPr>
          <a:xfrm>
            <a:off x="927100" y="6214059"/>
            <a:ext cx="769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O ponto no qual o gráfico começa a nivelar e a diminuição da WCSS se torna menos acentuada (formato de "cotovelo") indica o número ideal de clusters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621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97463036-D14E-1A75-0233-02AD4792B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0" y="196850"/>
            <a:ext cx="4200049" cy="6300073"/>
          </a:xfrm>
          <a:prstGeom prst="rect">
            <a:avLst/>
          </a:prstGeom>
        </p:spPr>
      </p:pic>
      <p:pic>
        <p:nvPicPr>
          <p:cNvPr id="3" name="Imagem 2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A1CBAEE6-A656-12C7-4CA7-C323E722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" y="0"/>
            <a:ext cx="10599829" cy="7556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FA7936-533F-B04B-064B-459E3E69DC83}"/>
              </a:ext>
            </a:extLst>
          </p:cNvPr>
          <p:cNvSpPr txBox="1"/>
          <p:nvPr/>
        </p:nvSpPr>
        <p:spPr>
          <a:xfrm>
            <a:off x="546100" y="2300922"/>
            <a:ext cx="5562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pt-BR" sz="1800" b="0" i="0" u="none" strike="noStrike" baseline="0" dirty="0">
              <a:solidFill>
                <a:srgbClr val="2D2E2D"/>
              </a:solidFill>
              <a:latin typeface="Symbol" panose="05050102010706020507" pitchFamily="18" charset="2"/>
            </a:endParaRPr>
          </a:p>
          <a:p>
            <a:r>
              <a:rPr lang="pt-BR" sz="3200" b="0" i="0" u="none" strike="noStrike" baseline="0" dirty="0">
                <a:solidFill>
                  <a:srgbClr val="2D2E2D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• Analise</a:t>
            </a:r>
          </a:p>
          <a:p>
            <a:r>
              <a:rPr lang="pt-BR" sz="3200" b="0" i="0" u="none" strike="noStrike" baseline="0" dirty="0">
                <a:solidFill>
                  <a:srgbClr val="2D2E2D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• Cluster </a:t>
            </a:r>
          </a:p>
          <a:p>
            <a:r>
              <a:rPr lang="pt-BR" sz="3200" b="0" i="0" u="none" strike="noStrike" baseline="0" dirty="0">
                <a:solidFill>
                  <a:srgbClr val="2D2E2D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• Modelo de Previsão de Vendas </a:t>
            </a:r>
          </a:p>
          <a:p>
            <a:r>
              <a:rPr lang="pt-BR" sz="3200" b="0" i="0" u="none" strike="noStrike" baseline="0" dirty="0">
                <a:solidFill>
                  <a:srgbClr val="2D2E2D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• Reabastecimento de loja </a:t>
            </a:r>
          </a:p>
          <a:p>
            <a:r>
              <a:rPr lang="pt-BR" sz="3200" dirty="0">
                <a:solidFill>
                  <a:srgbClr val="2D2E2D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   </a:t>
            </a:r>
            <a:r>
              <a:rPr lang="pt-BR" sz="3200" b="0" i="0" u="none" strike="noStrike" baseline="0" dirty="0">
                <a:solidFill>
                  <a:srgbClr val="2D2E2D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 com </a:t>
            </a:r>
            <a:r>
              <a:rPr lang="pt-BR" sz="3200" b="0" i="0" u="none" strike="noStrike" baseline="0" dirty="0" err="1">
                <a:solidFill>
                  <a:srgbClr val="2D2E2D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MLops</a:t>
            </a:r>
            <a:r>
              <a:rPr lang="pt-BR" sz="3200" b="0" i="0" u="none" strike="noStrike" baseline="0" dirty="0">
                <a:solidFill>
                  <a:srgbClr val="2D2E2D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165D16-D043-9E1A-BE1B-00EA03E2F540}"/>
              </a:ext>
            </a:extLst>
          </p:cNvPr>
          <p:cNvSpPr txBox="1"/>
          <p:nvPr/>
        </p:nvSpPr>
        <p:spPr>
          <a:xfrm>
            <a:off x="774700" y="1059577"/>
            <a:ext cx="617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0" i="0" u="none" strike="noStrike" baseline="0" dirty="0">
                <a:solidFill>
                  <a:srgbClr val="00AAA7"/>
                </a:solidFill>
                <a:latin typeface="Calibri" panose="020F0502020204030204" pitchFamily="34" charset="0"/>
              </a:rPr>
              <a:t>DS Market – Caso de estudo </a:t>
            </a:r>
            <a:endParaRPr lang="pt-BR" sz="3600" dirty="0">
              <a:solidFill>
                <a:srgbClr val="00AA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31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Gráfico, Gráfico de barras&#10;&#10;Descrição gerada automaticamente">
            <a:extLst>
              <a:ext uri="{FF2B5EF4-FFF2-40B4-BE49-F238E27FC236}">
                <a16:creationId xmlns:a16="http://schemas.microsoft.com/office/drawing/2014/main" id="{1D44D2D9-4881-31CC-E517-BAEA74C4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79" y="1566153"/>
            <a:ext cx="7293841" cy="4448215"/>
          </a:xfrm>
          <a:prstGeom prst="rect">
            <a:avLst/>
          </a:prstGeom>
        </p:spPr>
      </p:pic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" y="0"/>
            <a:ext cx="10599829" cy="75565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8E8E4D-C9F3-84ED-3943-19938D49A5CB}"/>
              </a:ext>
            </a:extLst>
          </p:cNvPr>
          <p:cNvSpPr txBox="1"/>
          <p:nvPr/>
        </p:nvSpPr>
        <p:spPr>
          <a:xfrm>
            <a:off x="1910712" y="5960993"/>
            <a:ext cx="6483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800" b="0" i="0" u="none" strike="noStrike" baseline="0" dirty="0">
                <a:latin typeface="Arial" panose="020B0604020202020204" pitchFamily="34" charset="0"/>
              </a:rPr>
              <a:t>O cluster com mais produtos é, como esperado, o cluster de Itens Comuns.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4F7CA71-FC1C-80F9-A8AA-74F5455917D4}"/>
              </a:ext>
            </a:extLst>
          </p:cNvPr>
          <p:cNvSpPr txBox="1"/>
          <p:nvPr/>
        </p:nvSpPr>
        <p:spPr>
          <a:xfrm>
            <a:off x="774700" y="465365"/>
            <a:ext cx="53511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u="none" strike="noStrike" baseline="0" dirty="0">
                <a:solidFill>
                  <a:srgbClr val="E2A900"/>
                </a:solidFill>
                <a:latin typeface="Arial" panose="020B0604020202020204" pitchFamily="34" charset="0"/>
              </a:rPr>
              <a:t>Histograma de</a:t>
            </a:r>
          </a:p>
          <a:p>
            <a:pPr algn="l"/>
            <a:r>
              <a:rPr lang="pt-BR" sz="2400" b="0" i="0" u="none" strike="noStrike" baseline="0" dirty="0">
                <a:solidFill>
                  <a:srgbClr val="E2A900"/>
                </a:solidFill>
                <a:latin typeface="Arial" panose="020B0604020202020204" pitchFamily="34" charset="0"/>
              </a:rPr>
              <a:t>distribuição de itens</a:t>
            </a:r>
            <a:endParaRPr lang="pt-BR" sz="2400" dirty="0">
              <a:solidFill>
                <a:srgbClr val="E2A9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AA1E67-56C0-6CCA-C5A4-61E54A472A6A}"/>
              </a:ext>
            </a:extLst>
          </p:cNvPr>
          <p:cNvSpPr txBox="1"/>
          <p:nvPr/>
        </p:nvSpPr>
        <p:spPr>
          <a:xfrm>
            <a:off x="1903378" y="6629566"/>
            <a:ext cx="6034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800" b="0" i="0" u="none" strike="noStrike" baseline="0" dirty="0">
                <a:latin typeface="Arial" panose="020B0604020202020204" pitchFamily="34" charset="0"/>
              </a:rPr>
              <a:t>O cluster com menos itens é novamente, como esperado, o Itens antigos/ruins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40DA0B4-F5A4-6952-2EF5-3879072B83DB}"/>
              </a:ext>
            </a:extLst>
          </p:cNvPr>
          <p:cNvSpPr txBox="1"/>
          <p:nvPr/>
        </p:nvSpPr>
        <p:spPr>
          <a:xfrm>
            <a:off x="4265579" y="1381487"/>
            <a:ext cx="20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Loja Tribeca</a:t>
            </a:r>
          </a:p>
        </p:txBody>
      </p:sp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A916927C-5A35-5991-6189-A0326C21F3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482" y="-564663"/>
            <a:ext cx="3075720" cy="307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Gráfico, Gráfico de barras&#10;&#10;Descrição gerada automaticamente">
            <a:extLst>
              <a:ext uri="{FF2B5EF4-FFF2-40B4-BE49-F238E27FC236}">
                <a16:creationId xmlns:a16="http://schemas.microsoft.com/office/drawing/2014/main" id="{C9688EBC-221F-7803-91E3-042000656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358" y="157745"/>
            <a:ext cx="3913042" cy="2386404"/>
          </a:xfrm>
          <a:prstGeom prst="rect">
            <a:avLst/>
          </a:prstGeom>
        </p:spPr>
      </p:pic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611F041-0648-1D4F-544F-C95AABC16CE9}"/>
              </a:ext>
            </a:extLst>
          </p:cNvPr>
          <p:cNvSpPr txBox="1"/>
          <p:nvPr/>
        </p:nvSpPr>
        <p:spPr>
          <a:xfrm>
            <a:off x="771202" y="6110796"/>
            <a:ext cx="58708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b="1" i="0" dirty="0">
                <a:solidFill>
                  <a:srgbClr val="374151"/>
                </a:solidFill>
                <a:effectLst/>
              </a:rPr>
              <a:t>(Cluster 4) - Itens Novos :</a:t>
            </a:r>
            <a:r>
              <a:rPr lang="pt-BR" b="0" i="0" dirty="0">
                <a:solidFill>
                  <a:srgbClr val="374151"/>
                </a:solidFill>
                <a:effectLst/>
              </a:rPr>
              <a:t> Produtos que acabaram de entrar no mercado, caracterizados por baixa frequência e baixa recência. Estes são os recém-lançados ou produtos emergentes.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E837C7-62D9-FA26-CAEE-E79E87F1EC87}"/>
              </a:ext>
            </a:extLst>
          </p:cNvPr>
          <p:cNvSpPr txBox="1"/>
          <p:nvPr/>
        </p:nvSpPr>
        <p:spPr>
          <a:xfrm>
            <a:off x="622300" y="2381364"/>
            <a:ext cx="67480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b="1" i="0" dirty="0">
                <a:solidFill>
                  <a:srgbClr val="374151"/>
                </a:solidFill>
                <a:effectLst/>
              </a:rPr>
              <a:t>(Cluster 1) - Itens com Variação de Popularidade):</a:t>
            </a:r>
            <a:r>
              <a:rPr lang="pt-BR" b="0" i="0" dirty="0">
                <a:solidFill>
                  <a:srgbClr val="374151"/>
                </a:solidFill>
                <a:effectLst/>
              </a:rPr>
              <a:t> Produtos com recência média que apresentam grandes variações de frequência. Isso indica que podem estar ganhando popularidade ou perdendo-a. São divididos entre produtos emergentes e produtos em declínio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C325BC-070D-28F1-9E5C-7E31C5DEB1E6}"/>
              </a:ext>
            </a:extLst>
          </p:cNvPr>
          <p:cNvSpPr txBox="1"/>
          <p:nvPr/>
        </p:nvSpPr>
        <p:spPr>
          <a:xfrm>
            <a:off x="766730" y="1297359"/>
            <a:ext cx="5533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b="1" i="0" dirty="0">
                <a:solidFill>
                  <a:srgbClr val="374151"/>
                </a:solidFill>
                <a:effectLst/>
                <a:latin typeface="+mj-lt"/>
              </a:rPr>
              <a:t> (Cluster 0) -  Itens Comuns :</a:t>
            </a:r>
            <a:r>
              <a:rPr lang="pt-BR" b="0" i="0" dirty="0">
                <a:solidFill>
                  <a:srgbClr val="374151"/>
                </a:solidFill>
                <a:effectLst/>
                <a:latin typeface="+mj-lt"/>
              </a:rPr>
              <a:t> Estes são os produtos padrão com frequência média e baixa recência. Representam a maior parte do inventário.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0EB5EDF-2A1C-911E-FDE9-1E12B7BA1C0D}"/>
              </a:ext>
            </a:extLst>
          </p:cNvPr>
          <p:cNvSpPr txBox="1"/>
          <p:nvPr/>
        </p:nvSpPr>
        <p:spPr>
          <a:xfrm>
            <a:off x="766730" y="5111461"/>
            <a:ext cx="73993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b="1" i="0" dirty="0">
                <a:solidFill>
                  <a:srgbClr val="374151"/>
                </a:solidFill>
                <a:effectLst/>
                <a:latin typeface="+mj-lt"/>
              </a:rPr>
              <a:t>(Cluster 3)- Itens Mais Populares :</a:t>
            </a:r>
            <a:r>
              <a:rPr lang="pt-BR" b="0" i="0" dirty="0">
                <a:solidFill>
                  <a:srgbClr val="374151"/>
                </a:solidFill>
                <a:effectLst/>
                <a:latin typeface="+mj-lt"/>
              </a:rPr>
              <a:t> Produtos altamente procurados, com alta frequência e baixa recência. Eles são os mais vendidos e desejados no momento.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5AFD81-34A3-AFFE-64E9-B409850A25E0}"/>
              </a:ext>
            </a:extLst>
          </p:cNvPr>
          <p:cNvSpPr txBox="1"/>
          <p:nvPr/>
        </p:nvSpPr>
        <p:spPr>
          <a:xfrm>
            <a:off x="766730" y="4011128"/>
            <a:ext cx="7289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b="1" i="0" dirty="0">
                <a:solidFill>
                  <a:srgbClr val="374151"/>
                </a:solidFill>
                <a:effectLst/>
              </a:rPr>
              <a:t>(Cluster 2) - Itens de Baixa Popularidade :</a:t>
            </a:r>
            <a:r>
              <a:rPr lang="pt-BR" b="0" i="0" dirty="0">
                <a:solidFill>
                  <a:srgbClr val="374151"/>
                </a:solidFill>
                <a:effectLst/>
              </a:rPr>
              <a:t> Produtos com alta recência e frequência variável. Estes incluem produtos que nunca tiveram boas vendas ou que já foram populares mas agora estão em declínio.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5A26B14-7614-9F4A-5725-9818BD0D9B92}"/>
              </a:ext>
            </a:extLst>
          </p:cNvPr>
          <p:cNvSpPr txBox="1"/>
          <p:nvPr/>
        </p:nvSpPr>
        <p:spPr>
          <a:xfrm>
            <a:off x="766730" y="501650"/>
            <a:ext cx="480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Definição dos cluster gerados </a:t>
            </a:r>
            <a:r>
              <a:rPr lang="pt-B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93685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B8C1C7B-3AA1-C429-12C3-CE0FF5906911}"/>
              </a:ext>
            </a:extLst>
          </p:cNvPr>
          <p:cNvSpPr txBox="1"/>
          <p:nvPr/>
        </p:nvSpPr>
        <p:spPr>
          <a:xfrm>
            <a:off x="1384300" y="806450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0" i="0" u="none" strike="noStrike" baseline="0" dirty="0">
                <a:latin typeface="Arial" panose="020B0604020202020204" pitchFamily="34" charset="0"/>
              </a:rPr>
              <a:t>Aplicações:</a:t>
            </a:r>
            <a:endParaRPr lang="pt-BR" sz="3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3686FE-1EAF-06A2-B286-CFD9502A8CDB}"/>
              </a:ext>
            </a:extLst>
          </p:cNvPr>
          <p:cNvSpPr txBox="1"/>
          <p:nvPr/>
        </p:nvSpPr>
        <p:spPr>
          <a:xfrm>
            <a:off x="1079500" y="1604314"/>
            <a:ext cx="55484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u="none" strike="noStrike" baseline="0" dirty="0">
                <a:latin typeface="Arial" panose="020B0604020202020204" pitchFamily="34" charset="0"/>
              </a:rPr>
              <a:t>A segmentação de cluster pode fornecer uma visão sobre os produtos sobre os quais agir, por exemplo :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190BB0-95B1-828D-D0D1-0567B1139FBC}"/>
              </a:ext>
            </a:extLst>
          </p:cNvPr>
          <p:cNvSpPr txBox="1"/>
          <p:nvPr/>
        </p:nvSpPr>
        <p:spPr>
          <a:xfrm>
            <a:off x="1079500" y="2623130"/>
            <a:ext cx="55484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800" b="0" i="0" u="none" strike="noStrike" baseline="0" dirty="0">
                <a:latin typeface="Arial" panose="020B0604020202020204" pitchFamily="34" charset="0"/>
              </a:rPr>
              <a:t>Uma visão de produtos ruins/antigos pode ser usada para avaliar a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remoção </a:t>
            </a:r>
            <a:r>
              <a:rPr lang="pt-BR" sz="1800" b="0" i="0" u="none" strike="noStrike" baseline="0" dirty="0">
                <a:latin typeface="Arial" panose="020B0604020202020204" pitchFamily="34" charset="0"/>
              </a:rPr>
              <a:t>de alguns deles da loja ou a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realocação </a:t>
            </a:r>
            <a:r>
              <a:rPr lang="pt-BR" sz="1800" b="0" i="0" u="none" strike="noStrike" baseline="0" dirty="0">
                <a:latin typeface="Arial" panose="020B0604020202020204" pitchFamily="34" charset="0"/>
              </a:rPr>
              <a:t>do estoque onde o produto ainda está em um cluster de boas vendas (para minimizar o estoque)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2E9B04-7518-7260-2154-931D796394ED}"/>
              </a:ext>
            </a:extLst>
          </p:cNvPr>
          <p:cNvSpPr txBox="1"/>
          <p:nvPr/>
        </p:nvSpPr>
        <p:spPr>
          <a:xfrm>
            <a:off x="958872" y="4372702"/>
            <a:ext cx="762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800" b="0" i="0" u="none" strike="noStrike" baseline="0" dirty="0">
                <a:latin typeface="Arial" panose="020B0604020202020204" pitchFamily="34" charset="0"/>
              </a:rPr>
              <a:t>Uma visão sobre produtos quentes, poderia ser usada, por exemplo, para desenvolver uma nova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estratégia de preços </a:t>
            </a:r>
            <a:r>
              <a:rPr lang="pt-BR" sz="1800" b="0" i="0" u="none" strike="noStrike" baseline="0" dirty="0">
                <a:latin typeface="Arial" panose="020B0604020202020204" pitchFamily="34" charset="0"/>
              </a:rPr>
              <a:t>para eles com o objetivo de aumentar o faturamento.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58B8C39-6F78-9367-B1EA-1ED048613034}"/>
              </a:ext>
            </a:extLst>
          </p:cNvPr>
          <p:cNvSpPr txBox="1"/>
          <p:nvPr/>
        </p:nvSpPr>
        <p:spPr>
          <a:xfrm>
            <a:off x="1079500" y="5690359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800" b="0" i="0" u="none" strike="noStrike" baseline="0" dirty="0">
                <a:latin typeface="Arial" panose="020B0604020202020204" pitchFamily="34" charset="0"/>
              </a:rPr>
              <a:t>A segmentação de cluster pode ser usada para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modelar previsões.</a:t>
            </a:r>
            <a:r>
              <a:rPr lang="pt-BR" sz="1600" b="0" i="0" u="none" strike="noStrike" baseline="0" dirty="0">
                <a:latin typeface="Arial" panose="020B0604020202020204" pitchFamily="34" charset="0"/>
              </a:rPr>
              <a:t>.</a:t>
            </a:r>
            <a:endParaRPr lang="pt-BR" dirty="0"/>
          </a:p>
        </p:txBody>
      </p:sp>
      <p:pic>
        <p:nvPicPr>
          <p:cNvPr id="14" name="Imagem 13" descr="Mapa&#10;&#10;Descrição gerada automaticamente">
            <a:extLst>
              <a:ext uri="{FF2B5EF4-FFF2-40B4-BE49-F238E27FC236}">
                <a16:creationId xmlns:a16="http://schemas.microsoft.com/office/drawing/2014/main" id="{5A2DDC47-D607-323F-15F7-1F1C8D713D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23531">
            <a:off x="6113647" y="-368350"/>
            <a:ext cx="4864267" cy="48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CED0F6-CE83-1534-2B2F-8D4E4E48B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5073650"/>
            <a:ext cx="85344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Os cluster são diferentes baseado no número total de itens vendidos, cada cluster possui vendas variadas e diferentes vendas (mais baixas e mais altas).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C0 tem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store_department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onde a vendas estão no intervalo de 40.000 a 100.000, em contraste C3 tem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store_department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que têm vendas no intervalo de 0 a 20.000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Imagem 3" descr="Histograma&#10;&#10;Descrição gerada automaticamente">
            <a:extLst>
              <a:ext uri="{FF2B5EF4-FFF2-40B4-BE49-F238E27FC236}">
                <a16:creationId xmlns:a16="http://schemas.microsoft.com/office/drawing/2014/main" id="{0BAC0598-50A8-7794-C197-6DEDE993A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827582"/>
            <a:ext cx="9296400" cy="27857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759F2C8-2F6F-5CD9-2F63-48CAA9F9E584}"/>
              </a:ext>
            </a:extLst>
          </p:cNvPr>
          <p:cNvSpPr txBox="1"/>
          <p:nvPr/>
        </p:nvSpPr>
        <p:spPr>
          <a:xfrm>
            <a:off x="1155700" y="851634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Cluster de vendas por mês</a:t>
            </a:r>
          </a:p>
        </p:txBody>
      </p:sp>
    </p:spTree>
    <p:extLst>
      <p:ext uri="{BB962C8B-B14F-4D97-AF65-F5344CB8AC3E}">
        <p14:creationId xmlns:p14="http://schemas.microsoft.com/office/powerpoint/2010/main" val="3236784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2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37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234342FD-C2D3-B4F2-3E0C-4260CE63B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51FA8B-5B60-05B9-B3E0-76EAAADF5D02}"/>
              </a:ext>
            </a:extLst>
          </p:cNvPr>
          <p:cNvSpPr txBox="1"/>
          <p:nvPr/>
        </p:nvSpPr>
        <p:spPr>
          <a:xfrm>
            <a:off x="393700" y="161701"/>
            <a:ext cx="4267200" cy="7394799"/>
          </a:xfrm>
          <a:prstGeom prst="rect">
            <a:avLst/>
          </a:prstGeom>
          <a:solidFill>
            <a:srgbClr val="E2A90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306650-AD03-0850-6A6B-759C997AC53D}"/>
              </a:ext>
            </a:extLst>
          </p:cNvPr>
          <p:cNvSpPr txBox="1"/>
          <p:nvPr/>
        </p:nvSpPr>
        <p:spPr>
          <a:xfrm>
            <a:off x="1079500" y="2711450"/>
            <a:ext cx="34380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Tarefa </a:t>
            </a:r>
            <a:r>
              <a:rPr lang="pt-BR" sz="4800" b="1" dirty="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pt-BR" sz="4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: </a:t>
            </a:r>
            <a:r>
              <a:rPr lang="pt-BR" sz="4800" b="0" i="0" u="none" strike="noStrike" baseline="0" dirty="0">
                <a:solidFill>
                  <a:srgbClr val="FFFFFF"/>
                </a:solidFill>
                <a:cs typeface="Arial" panose="020B0604020202020204" pitchFamily="34" charset="0"/>
              </a:rPr>
              <a:t>Modelo de Previsão de Vendas</a:t>
            </a:r>
            <a:endParaRPr lang="pt-BR" sz="4800" dirty="0">
              <a:solidFill>
                <a:srgbClr val="FFFFFF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E97AC76-21C4-9793-3A32-7150EC962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9" y="886280"/>
            <a:ext cx="522000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58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A50587E-D1D4-549D-7420-474FE0471C34}"/>
              </a:ext>
            </a:extLst>
          </p:cNvPr>
          <p:cNvSpPr txBox="1"/>
          <p:nvPr/>
        </p:nvSpPr>
        <p:spPr>
          <a:xfrm>
            <a:off x="1079500" y="73025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2A900"/>
                </a:solidFill>
              </a:rPr>
              <a:t>LGBM regressor</a:t>
            </a:r>
          </a:p>
        </p:txBody>
      </p:sp>
    </p:spTree>
    <p:extLst>
      <p:ext uri="{BB962C8B-B14F-4D97-AF65-F5344CB8AC3E}">
        <p14:creationId xmlns:p14="http://schemas.microsoft.com/office/powerpoint/2010/main" val="3254721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81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1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234342FD-C2D3-B4F2-3E0C-4260CE63B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51FA8B-5B60-05B9-B3E0-76EAAADF5D02}"/>
              </a:ext>
            </a:extLst>
          </p:cNvPr>
          <p:cNvSpPr txBox="1"/>
          <p:nvPr/>
        </p:nvSpPr>
        <p:spPr>
          <a:xfrm>
            <a:off x="393700" y="161701"/>
            <a:ext cx="4267200" cy="7394799"/>
          </a:xfrm>
          <a:prstGeom prst="rect">
            <a:avLst/>
          </a:prstGeom>
          <a:solidFill>
            <a:srgbClr val="E2A90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306650-AD03-0850-6A6B-759C997AC53D}"/>
              </a:ext>
            </a:extLst>
          </p:cNvPr>
          <p:cNvSpPr txBox="1"/>
          <p:nvPr/>
        </p:nvSpPr>
        <p:spPr>
          <a:xfrm>
            <a:off x="1079500" y="2711450"/>
            <a:ext cx="3438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Tarefa 1: Análise</a:t>
            </a:r>
            <a:endParaRPr lang="pt-BR" sz="4800" dirty="0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E97AC76-21C4-9793-3A32-7150EC962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9" y="886280"/>
            <a:ext cx="522000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7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787" y="0"/>
            <a:ext cx="10599830" cy="7556497"/>
          </a:xfrm>
          <a:custGeom>
            <a:avLst/>
            <a:gdLst/>
            <a:ahLst/>
            <a:cxnLst/>
            <a:rect l="l" t="t" r="r" b="b"/>
            <a:pathLst>
              <a:path w="10599830" h="7556497">
                <a:moveTo>
                  <a:pt x="0" y="0"/>
                </a:moveTo>
                <a:lnTo>
                  <a:pt x="10599829" y="0"/>
                </a:lnTo>
                <a:lnTo>
                  <a:pt x="10599829" y="7556497"/>
                </a:lnTo>
                <a:lnTo>
                  <a:pt x="0" y="7556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234342FD-C2D3-B4F2-3E0C-4260CE63B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51FA8B-5B60-05B9-B3E0-76EAAADF5D02}"/>
              </a:ext>
            </a:extLst>
          </p:cNvPr>
          <p:cNvSpPr txBox="1"/>
          <p:nvPr/>
        </p:nvSpPr>
        <p:spPr>
          <a:xfrm>
            <a:off x="393700" y="161701"/>
            <a:ext cx="4267200" cy="7394799"/>
          </a:xfrm>
          <a:prstGeom prst="rect">
            <a:avLst/>
          </a:prstGeom>
          <a:solidFill>
            <a:srgbClr val="E2A90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306650-AD03-0850-6A6B-759C997AC53D}"/>
              </a:ext>
            </a:extLst>
          </p:cNvPr>
          <p:cNvSpPr txBox="1"/>
          <p:nvPr/>
        </p:nvSpPr>
        <p:spPr>
          <a:xfrm>
            <a:off x="393700" y="2711450"/>
            <a:ext cx="4419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Tarefa 4: </a:t>
            </a:r>
            <a:r>
              <a:rPr lang="pt-BR" sz="4000" b="0" i="0" u="none" strike="noStrike" baseline="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Reabastecimento de loja com </a:t>
            </a:r>
            <a:r>
              <a:rPr lang="pt-BR" sz="4000" b="0" i="0" u="none" strike="noStrike" baseline="0" dirty="0" err="1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MLOps</a:t>
            </a:r>
            <a:r>
              <a:rPr lang="pt-BR" sz="4000" b="0" i="0" u="none" strike="noStrike" baseline="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endParaRPr lang="pt-BR" sz="4800" dirty="0">
              <a:solidFill>
                <a:srgbClr val="FFFFFF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E97AC76-21C4-9793-3A32-7150EC962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9" y="886280"/>
            <a:ext cx="522000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89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1946CE-1C33-0DB2-1A67-7594F133B989}"/>
              </a:ext>
            </a:extLst>
          </p:cNvPr>
          <p:cNvSpPr txBox="1"/>
          <p:nvPr/>
        </p:nvSpPr>
        <p:spPr>
          <a:xfrm>
            <a:off x="812800" y="1039039"/>
            <a:ext cx="90678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800" b="1" i="0" u="none" strike="noStrike" baseline="0" dirty="0">
                <a:latin typeface="Arial" panose="020B0604020202020204" pitchFamily="34" charset="0"/>
              </a:rPr>
              <a:t>Gerenciamento de Projetos </a:t>
            </a:r>
            <a:r>
              <a:rPr lang="pt-BR" sz="2800" b="1" i="0" u="none" strike="noStrike" baseline="0" dirty="0" err="1">
                <a:latin typeface="Arial" panose="020B0604020202020204" pitchFamily="34" charset="0"/>
              </a:rPr>
              <a:t>MLOps</a:t>
            </a:r>
            <a:endParaRPr lang="pt-BR" sz="2800" b="1" i="0" u="none" strike="noStrike" baseline="0" dirty="0">
              <a:latin typeface="Arial" panose="020B0604020202020204" pitchFamily="34" charset="0"/>
            </a:endParaRPr>
          </a:p>
          <a:p>
            <a:pPr algn="l"/>
            <a:endParaRPr lang="pt-BR" sz="2800" b="1" i="0" u="none" strike="noStrike" baseline="0" dirty="0">
              <a:latin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800" b="0" i="0" u="none" strike="noStrike" baseline="0" dirty="0">
                <a:latin typeface="Arial" panose="020B0604020202020204" pitchFamily="34" charset="0"/>
              </a:rPr>
              <a:t>Os modelos devem se ramificar em vários fluxos de trabalho; o fluxo de</a:t>
            </a:r>
          </a:p>
          <a:p>
            <a:pPr algn="l"/>
            <a:r>
              <a:rPr lang="pt-BR" sz="1800" b="0" i="0" u="none" strike="noStrike" baseline="0" dirty="0">
                <a:latin typeface="Arial" panose="020B0604020202020204" pitchFamily="34" charset="0"/>
              </a:rPr>
              <a:t>trabalho principal é o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caso de uso de reabastecimento</a:t>
            </a:r>
          </a:p>
          <a:p>
            <a:pPr algn="l"/>
            <a:r>
              <a:rPr lang="pt-BR" sz="1800" b="1" i="0" u="none" strike="noStrike" baseline="0" dirty="0">
                <a:latin typeface="Arial" panose="020B0604020202020204" pitchFamily="34" charset="0"/>
              </a:rPr>
              <a:t>da loja. </a:t>
            </a:r>
          </a:p>
          <a:p>
            <a:pPr algn="l"/>
            <a:endParaRPr lang="pt-BR" sz="1800" b="1" i="0" u="none" strike="noStrike" baseline="0" dirty="0">
              <a:latin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800" b="1" i="0" u="none" strike="noStrike" baseline="0" dirty="0">
                <a:latin typeface="Arial" panose="020B0604020202020204" pitchFamily="34" charset="0"/>
              </a:rPr>
              <a:t>Os ciclos padrão de gerenciamento de produtos </a:t>
            </a:r>
            <a:r>
              <a:rPr lang="pt-BR" sz="1800" b="0" i="0" u="none" strike="noStrike" baseline="0" dirty="0">
                <a:latin typeface="Arial" panose="020B0604020202020204" pitchFamily="34" charset="0"/>
              </a:rPr>
              <a:t>serão</a:t>
            </a:r>
          </a:p>
          <a:p>
            <a:pPr algn="l"/>
            <a:r>
              <a:rPr lang="pt-BR" sz="1800" b="0" i="0" u="none" strike="noStrike" baseline="0" dirty="0">
                <a:latin typeface="Arial" panose="020B0604020202020204" pitchFamily="34" charset="0"/>
              </a:rPr>
              <a:t>observados desde a implantação e monitoramento até o</a:t>
            </a:r>
          </a:p>
          <a:p>
            <a:pPr algn="l"/>
            <a:r>
              <a:rPr lang="pt-BR" sz="1800" b="0" i="0" u="none" strike="noStrike" baseline="0" dirty="0">
                <a:latin typeface="Arial" panose="020B0604020202020204" pitchFamily="34" charset="0"/>
              </a:rPr>
              <a:t>encerramento do projeto. </a:t>
            </a:r>
            <a:endParaRPr lang="pt-BR" dirty="0">
              <a:latin typeface="Arial" panose="020B0604020202020204" pitchFamily="34" charset="0"/>
            </a:endParaRPr>
          </a:p>
          <a:p>
            <a:pPr algn="l"/>
            <a:endParaRPr lang="pt-BR" sz="1800" b="1" i="0" u="none" strike="noStrike" baseline="0" dirty="0">
              <a:latin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800" b="1" i="0" u="none" strike="noStrike" baseline="0" dirty="0">
                <a:latin typeface="Arial" panose="020B0604020202020204" pitchFamily="34" charset="0"/>
              </a:rPr>
              <a:t>O processo padrão de gerenciamento</a:t>
            </a:r>
          </a:p>
          <a:p>
            <a:pPr algn="l"/>
            <a:r>
              <a:rPr lang="pt-BR" sz="1800" b="1" i="0" u="none" strike="noStrike" baseline="0" dirty="0">
                <a:latin typeface="Arial" panose="020B0604020202020204" pitchFamily="34" charset="0"/>
              </a:rPr>
              <a:t>Scrum </a:t>
            </a:r>
            <a:r>
              <a:rPr lang="pt-BR" sz="1800" b="0" i="0" u="none" strike="noStrike" baseline="0" dirty="0">
                <a:latin typeface="Arial" panose="020B0604020202020204" pitchFamily="34" charset="0"/>
              </a:rPr>
              <a:t>será implantado dentro do</a:t>
            </a:r>
          </a:p>
          <a:p>
            <a:pPr algn="l"/>
            <a:r>
              <a:rPr lang="pt-BR" sz="1800" b="0" i="0" u="none" strike="noStrike" baseline="0" dirty="0">
                <a:latin typeface="Arial" panose="020B0604020202020204" pitchFamily="34" charset="0"/>
              </a:rPr>
              <a:t>gerenciamento de sprints. </a:t>
            </a:r>
            <a:endParaRPr lang="pt-BR" dirty="0">
              <a:latin typeface="Arial" panose="020B0604020202020204" pitchFamily="34" charset="0"/>
            </a:endParaRPr>
          </a:p>
          <a:p>
            <a:pPr algn="l"/>
            <a:endParaRPr lang="pt-BR" sz="1800" b="1" i="0" u="none" strike="noStrike" baseline="0" dirty="0">
              <a:latin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800" b="1" i="0" u="none" strike="noStrike" baseline="0" dirty="0">
                <a:latin typeface="Arial" panose="020B0604020202020204" pitchFamily="34" charset="0"/>
              </a:rPr>
              <a:t>Quadros </a:t>
            </a:r>
            <a:r>
              <a:rPr lang="pt-BR" sz="1800" b="1" i="0" u="none" strike="noStrike" baseline="0" dirty="0" err="1">
                <a:latin typeface="Arial" panose="020B0604020202020204" pitchFamily="34" charset="0"/>
              </a:rPr>
              <a:t>Kanban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 </a:t>
            </a:r>
            <a:r>
              <a:rPr lang="pt-BR" sz="1800" b="0" i="0" u="none" strike="noStrike" baseline="0" dirty="0">
                <a:latin typeface="Arial" panose="020B0604020202020204" pitchFamily="34" charset="0"/>
              </a:rPr>
              <a:t>serão usados para gerenciar</a:t>
            </a:r>
          </a:p>
          <a:p>
            <a:pPr algn="l"/>
            <a:r>
              <a:rPr lang="pt-BR" sz="1800" b="0" i="0" u="none" strike="noStrike" baseline="0" dirty="0">
                <a:latin typeface="Arial" panose="020B0604020202020204" pitchFamily="34" charset="0"/>
              </a:rPr>
              <a:t>tarefas usando ferramentas como </a:t>
            </a:r>
            <a:r>
              <a:rPr lang="pt-BR" sz="1800" b="0" i="0" u="none" strike="noStrike" baseline="0" dirty="0" err="1">
                <a:latin typeface="Arial" panose="020B0604020202020204" pitchFamily="34" charset="0"/>
              </a:rPr>
              <a:t>Trello</a:t>
            </a:r>
            <a:r>
              <a:rPr lang="pt-BR" sz="1800" b="0" i="0" u="none" strike="noStrike" baseline="0" dirty="0">
                <a:latin typeface="Arial" panose="020B0604020202020204" pitchFamily="34" charset="0"/>
              </a:rPr>
              <a:t> ou Java para gerenciar o backlog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1562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299C029-EEB6-F948-4CCE-54E256370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98350"/>
            <a:ext cx="9402413" cy="4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1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34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8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25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Logotipo&#10;&#10;Descrição gerada automaticamente com confiança média">
            <a:extLst>
              <a:ext uri="{FF2B5EF4-FFF2-40B4-BE49-F238E27FC236}">
                <a16:creationId xmlns:a16="http://schemas.microsoft.com/office/drawing/2014/main" id="{F60CF6F8-3199-5DF1-C5CC-384D9E2F11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" y="-23164"/>
            <a:ext cx="10599829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7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787" y="0"/>
            <a:ext cx="10599830" cy="7556497"/>
          </a:xfrm>
          <a:custGeom>
            <a:avLst/>
            <a:gdLst/>
            <a:ahLst/>
            <a:cxnLst/>
            <a:rect l="l" t="t" r="r" b="b"/>
            <a:pathLst>
              <a:path w="10599830" h="7556497">
                <a:moveTo>
                  <a:pt x="0" y="0"/>
                </a:moveTo>
                <a:lnTo>
                  <a:pt x="10599829" y="0"/>
                </a:lnTo>
                <a:lnTo>
                  <a:pt x="10599829" y="7556497"/>
                </a:lnTo>
                <a:lnTo>
                  <a:pt x="0" y="7556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4D2319F-5BB4-D05C-2F29-545C692680E8}"/>
              </a:ext>
            </a:extLst>
          </p:cNvPr>
          <p:cNvSpPr txBox="1"/>
          <p:nvPr/>
        </p:nvSpPr>
        <p:spPr>
          <a:xfrm>
            <a:off x="35891" y="2787650"/>
            <a:ext cx="5071317" cy="4038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Google Shape;3067;p74">
            <a:extLst>
              <a:ext uri="{FF2B5EF4-FFF2-40B4-BE49-F238E27FC236}">
                <a16:creationId xmlns:a16="http://schemas.microsoft.com/office/drawing/2014/main" id="{120B56AB-E34C-CDE5-146C-D36C655FCF06}"/>
              </a:ext>
            </a:extLst>
          </p:cNvPr>
          <p:cNvSpPr/>
          <p:nvPr/>
        </p:nvSpPr>
        <p:spPr>
          <a:xfrm flipH="1">
            <a:off x="7150660" y="2622188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67;p74">
            <a:extLst>
              <a:ext uri="{FF2B5EF4-FFF2-40B4-BE49-F238E27FC236}">
                <a16:creationId xmlns:a16="http://schemas.microsoft.com/office/drawing/2014/main" id="{4D3A61F7-CFFD-6D10-8A02-688ED2F88C02}"/>
              </a:ext>
            </a:extLst>
          </p:cNvPr>
          <p:cNvSpPr/>
          <p:nvPr/>
        </p:nvSpPr>
        <p:spPr>
          <a:xfrm flipH="1">
            <a:off x="6566033" y="3828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solidFill>
            <a:srgbClr val="2D2E2D"/>
          </a:solidFill>
          <a:ln w="850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129;p76">
            <a:extLst>
              <a:ext uri="{FF2B5EF4-FFF2-40B4-BE49-F238E27FC236}">
                <a16:creationId xmlns:a16="http://schemas.microsoft.com/office/drawing/2014/main" id="{B94653B3-E9E3-142B-249D-BACA94E42FAE}"/>
              </a:ext>
            </a:extLst>
          </p:cNvPr>
          <p:cNvGrpSpPr/>
          <p:nvPr/>
        </p:nvGrpSpPr>
        <p:grpSpPr>
          <a:xfrm>
            <a:off x="7619156" y="1128195"/>
            <a:ext cx="793256" cy="182899"/>
            <a:chOff x="2685575" y="2835950"/>
            <a:chExt cx="433000" cy="99825"/>
          </a:xfrm>
          <a:solidFill>
            <a:schemeClr val="tx1"/>
          </a:solidFill>
        </p:grpSpPr>
        <p:sp>
          <p:nvSpPr>
            <p:cNvPr id="8" name="Google Shape;3130;p76">
              <a:extLst>
                <a:ext uri="{FF2B5EF4-FFF2-40B4-BE49-F238E27FC236}">
                  <a16:creationId xmlns:a16="http://schemas.microsoft.com/office/drawing/2014/main" id="{BCDCDDF1-D1DC-4697-24B0-76A1C14B8402}"/>
                </a:ext>
              </a:extLst>
            </p:cNvPr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31;p76">
              <a:extLst>
                <a:ext uri="{FF2B5EF4-FFF2-40B4-BE49-F238E27FC236}">
                  <a16:creationId xmlns:a16="http://schemas.microsoft.com/office/drawing/2014/main" id="{19E0D478-81D0-3155-2A9A-61442A5C02BF}"/>
                </a:ext>
              </a:extLst>
            </p:cNvPr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32;p76">
              <a:extLst>
                <a:ext uri="{FF2B5EF4-FFF2-40B4-BE49-F238E27FC236}">
                  <a16:creationId xmlns:a16="http://schemas.microsoft.com/office/drawing/2014/main" id="{F2E96395-56E6-9177-CFA4-15F9F3F3A90F}"/>
                </a:ext>
              </a:extLst>
            </p:cNvPr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33;p76">
              <a:extLst>
                <a:ext uri="{FF2B5EF4-FFF2-40B4-BE49-F238E27FC236}">
                  <a16:creationId xmlns:a16="http://schemas.microsoft.com/office/drawing/2014/main" id="{9950196C-B8B7-9736-AEF9-1A53E2E01042}"/>
                </a:ext>
              </a:extLst>
            </p:cNvPr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680D6B-9582-3D9A-9E2E-A1BE8AC908C0}"/>
              </a:ext>
            </a:extLst>
          </p:cNvPr>
          <p:cNvSpPr txBox="1"/>
          <p:nvPr/>
        </p:nvSpPr>
        <p:spPr>
          <a:xfrm>
            <a:off x="423954" y="3321050"/>
            <a:ext cx="4694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Informação</a:t>
            </a:r>
          </a:p>
          <a:p>
            <a:pPr algn="l"/>
            <a:r>
              <a:rPr lang="pt-BR" sz="4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Disponível : </a:t>
            </a:r>
            <a:endParaRPr lang="pt-BR" sz="4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F460AE9-08C3-1D02-D2A6-C23F4B4AC6A0}"/>
              </a:ext>
            </a:extLst>
          </p:cNvPr>
          <p:cNvSpPr txBox="1"/>
          <p:nvPr/>
        </p:nvSpPr>
        <p:spPr>
          <a:xfrm>
            <a:off x="5377004" y="5084834"/>
            <a:ext cx="5071317" cy="15696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61DD73-1BB1-C3E1-7352-E59A0E56FE09}"/>
              </a:ext>
            </a:extLst>
          </p:cNvPr>
          <p:cNvSpPr txBox="1"/>
          <p:nvPr/>
        </p:nvSpPr>
        <p:spPr>
          <a:xfrm>
            <a:off x="5224560" y="2785831"/>
            <a:ext cx="5105486" cy="15696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1C6E425-EEC1-4903-F793-EAFC6C374752}"/>
              </a:ext>
            </a:extLst>
          </p:cNvPr>
          <p:cNvSpPr txBox="1"/>
          <p:nvPr/>
        </p:nvSpPr>
        <p:spPr>
          <a:xfrm>
            <a:off x="5406269" y="2923073"/>
            <a:ext cx="4808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dirty="0">
                <a:solidFill>
                  <a:srgbClr val="FFFFFF"/>
                </a:solidFill>
                <a:latin typeface="Arial" panose="020B0604020202020204" pitchFamily="34" charset="0"/>
              </a:rPr>
              <a:t>Calendário, Preços e Vendas</a:t>
            </a:r>
            <a:endParaRPr lang="pt-BR" sz="28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BF9559-267B-A026-D747-7CB04E45C6D7}"/>
              </a:ext>
            </a:extLst>
          </p:cNvPr>
          <p:cNvSpPr txBox="1"/>
          <p:nvPr/>
        </p:nvSpPr>
        <p:spPr>
          <a:xfrm>
            <a:off x="6160843" y="3421318"/>
            <a:ext cx="3921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2011 a 2016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9CC09D3-2D22-061E-D34E-3F82663612BE}"/>
              </a:ext>
            </a:extLst>
          </p:cNvPr>
          <p:cNvSpPr txBox="1"/>
          <p:nvPr/>
        </p:nvSpPr>
        <p:spPr>
          <a:xfrm>
            <a:off x="5781562" y="5236573"/>
            <a:ext cx="4808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4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Informações de 10 lojas em 3</a:t>
            </a:r>
          </a:p>
          <a:p>
            <a:pPr algn="l"/>
            <a:r>
              <a:rPr lang="pt-BR" sz="24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regiões: Nova York, Boston e</a:t>
            </a:r>
          </a:p>
          <a:p>
            <a:pPr algn="l"/>
            <a:r>
              <a:rPr lang="pt-BR" sz="24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Filadélfia.</a:t>
            </a:r>
            <a:endParaRPr lang="pt-BR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23" y="-37702"/>
            <a:ext cx="10599830" cy="7556497"/>
          </a:xfrm>
          <a:custGeom>
            <a:avLst/>
            <a:gdLst/>
            <a:ahLst/>
            <a:cxnLst/>
            <a:rect l="l" t="t" r="r" b="b"/>
            <a:pathLst>
              <a:path w="10599830" h="7556497">
                <a:moveTo>
                  <a:pt x="0" y="0"/>
                </a:moveTo>
                <a:lnTo>
                  <a:pt x="10599829" y="0"/>
                </a:lnTo>
                <a:lnTo>
                  <a:pt x="10599829" y="7556497"/>
                </a:lnTo>
                <a:lnTo>
                  <a:pt x="0" y="7556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A6BEE0-5047-F74F-B43C-F2C94D7A52AA}"/>
              </a:ext>
            </a:extLst>
          </p:cNvPr>
          <p:cNvSpPr txBox="1"/>
          <p:nvPr/>
        </p:nvSpPr>
        <p:spPr>
          <a:xfrm>
            <a:off x="165100" y="599559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i="0" u="none" strike="noStrike" baseline="0" dirty="0" err="1">
                <a:solidFill>
                  <a:srgbClr val="FFFFFF"/>
                </a:solidFill>
                <a:latin typeface="Arial" panose="020B0604020202020204" pitchFamily="34" charset="0"/>
              </a:rPr>
              <a:t>DSMarket</a:t>
            </a:r>
            <a:r>
              <a:rPr lang="pt-B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 - sua loja de próxima geração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3FD2273-3B53-1AFC-6B89-5FD913598103}"/>
              </a:ext>
            </a:extLst>
          </p:cNvPr>
          <p:cNvSpPr/>
          <p:nvPr/>
        </p:nvSpPr>
        <p:spPr>
          <a:xfrm>
            <a:off x="165101" y="2197498"/>
            <a:ext cx="3293644" cy="3086098"/>
          </a:xfrm>
          <a:prstGeom prst="roundRect">
            <a:avLst/>
          </a:prstGeom>
          <a:solidFill>
            <a:srgbClr val="E2A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24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Verificar quais  produtos que não são mais tão populares</a:t>
            </a:r>
            <a:endParaRPr lang="pt-B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3A03A41-F928-F655-3AA5-63F2D7DB7C25}"/>
              </a:ext>
            </a:extLst>
          </p:cNvPr>
          <p:cNvSpPr/>
          <p:nvPr/>
        </p:nvSpPr>
        <p:spPr>
          <a:xfrm>
            <a:off x="3602942" y="2236794"/>
            <a:ext cx="3293644" cy="3010696"/>
          </a:xfrm>
          <a:prstGeom prst="roundRect">
            <a:avLst/>
          </a:prstGeom>
          <a:solidFill>
            <a:srgbClr val="E2A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24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Verificar os produtos mais populares entre as cidades</a:t>
            </a:r>
            <a:endParaRPr lang="pt-B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9DC783F-B15B-4322-BB35-BC7952ED8ECC}"/>
              </a:ext>
            </a:extLst>
          </p:cNvPr>
          <p:cNvSpPr/>
          <p:nvPr/>
        </p:nvSpPr>
        <p:spPr>
          <a:xfrm>
            <a:off x="7023101" y="2272900"/>
            <a:ext cx="3505198" cy="3010696"/>
          </a:xfrm>
          <a:prstGeom prst="roundRect">
            <a:avLst/>
          </a:prstGeom>
          <a:solidFill>
            <a:srgbClr val="E2A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Verifivar os produtos mais populares entre as lojas, levando em conta que os preços desses produtos podem ser diferentes de uma loja para outra</a:t>
            </a:r>
            <a:endParaRPr lang="pt-BR" sz="2000" dirty="0"/>
          </a:p>
        </p:txBody>
      </p:sp>
      <p:grpSp>
        <p:nvGrpSpPr>
          <p:cNvPr id="11" name="Google Shape;2699;p63">
            <a:extLst>
              <a:ext uri="{FF2B5EF4-FFF2-40B4-BE49-F238E27FC236}">
                <a16:creationId xmlns:a16="http://schemas.microsoft.com/office/drawing/2014/main" id="{4CDCB326-B8E5-271B-3943-AD68EE27B832}"/>
              </a:ext>
            </a:extLst>
          </p:cNvPr>
          <p:cNvGrpSpPr/>
          <p:nvPr/>
        </p:nvGrpSpPr>
        <p:grpSpPr>
          <a:xfrm>
            <a:off x="5118100" y="6140450"/>
            <a:ext cx="2795003" cy="2795003"/>
            <a:chOff x="1943325" y="-220375"/>
            <a:chExt cx="1298672" cy="1298672"/>
          </a:xfrm>
        </p:grpSpPr>
        <p:sp>
          <p:nvSpPr>
            <p:cNvPr id="12" name="Google Shape;2700;p63">
              <a:extLst>
                <a:ext uri="{FF2B5EF4-FFF2-40B4-BE49-F238E27FC236}">
                  <a16:creationId xmlns:a16="http://schemas.microsoft.com/office/drawing/2014/main" id="{D90B05F5-3DF6-1E11-80EA-0DA61DEB4B10}"/>
                </a:ext>
              </a:extLst>
            </p:cNvPr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01;p63">
              <a:extLst>
                <a:ext uri="{FF2B5EF4-FFF2-40B4-BE49-F238E27FC236}">
                  <a16:creationId xmlns:a16="http://schemas.microsoft.com/office/drawing/2014/main" id="{46E9C00A-687E-C962-1A61-356551F55295}"/>
                </a:ext>
              </a:extLst>
            </p:cNvPr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702;p63">
              <a:extLst>
                <a:ext uri="{FF2B5EF4-FFF2-40B4-BE49-F238E27FC236}">
                  <a16:creationId xmlns:a16="http://schemas.microsoft.com/office/drawing/2014/main" id="{60F0947F-9C4B-4017-97C3-2CA9D76D2F2B}"/>
                </a:ext>
              </a:extLst>
            </p:cNvPr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3;p63">
              <a:extLst>
                <a:ext uri="{FF2B5EF4-FFF2-40B4-BE49-F238E27FC236}">
                  <a16:creationId xmlns:a16="http://schemas.microsoft.com/office/drawing/2014/main" id="{6974CCAE-6C85-66AA-3801-FF2AE6FD8A01}"/>
                </a:ext>
              </a:extLst>
            </p:cNvPr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4;p63">
              <a:extLst>
                <a:ext uri="{FF2B5EF4-FFF2-40B4-BE49-F238E27FC236}">
                  <a16:creationId xmlns:a16="http://schemas.microsoft.com/office/drawing/2014/main" id="{431F6D6C-829D-CF2A-E0E5-817870390447}"/>
                </a:ext>
              </a:extLst>
            </p:cNvPr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5;p63">
              <a:extLst>
                <a:ext uri="{FF2B5EF4-FFF2-40B4-BE49-F238E27FC236}">
                  <a16:creationId xmlns:a16="http://schemas.microsoft.com/office/drawing/2014/main" id="{994A7867-B814-3527-9559-B8F0B7765ECC}"/>
                </a:ext>
              </a:extLst>
            </p:cNvPr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6;p63">
              <a:extLst>
                <a:ext uri="{FF2B5EF4-FFF2-40B4-BE49-F238E27FC236}">
                  <a16:creationId xmlns:a16="http://schemas.microsoft.com/office/drawing/2014/main" id="{7044C517-0EA0-6006-D752-93E3FDF2BF60}"/>
                </a:ext>
              </a:extLst>
            </p:cNvPr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7;p63">
              <a:extLst>
                <a:ext uri="{FF2B5EF4-FFF2-40B4-BE49-F238E27FC236}">
                  <a16:creationId xmlns:a16="http://schemas.microsoft.com/office/drawing/2014/main" id="{4E63515D-8948-D7D4-56DF-171CEAA61C08}"/>
                </a:ext>
              </a:extLst>
            </p:cNvPr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8;p63">
              <a:extLst>
                <a:ext uri="{FF2B5EF4-FFF2-40B4-BE49-F238E27FC236}">
                  <a16:creationId xmlns:a16="http://schemas.microsoft.com/office/drawing/2014/main" id="{EB4675BA-1340-329C-644B-A2F557870CB6}"/>
                </a:ext>
              </a:extLst>
            </p:cNvPr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9;p63">
              <a:extLst>
                <a:ext uri="{FF2B5EF4-FFF2-40B4-BE49-F238E27FC236}">
                  <a16:creationId xmlns:a16="http://schemas.microsoft.com/office/drawing/2014/main" id="{650B763D-CB8B-CB28-4E7D-FE017952FE30}"/>
                </a:ext>
              </a:extLst>
            </p:cNvPr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0;p63">
              <a:extLst>
                <a:ext uri="{FF2B5EF4-FFF2-40B4-BE49-F238E27FC236}">
                  <a16:creationId xmlns:a16="http://schemas.microsoft.com/office/drawing/2014/main" id="{9E7B84AC-EDF4-A5E7-ACD0-E1CF94483374}"/>
                </a:ext>
              </a:extLst>
            </p:cNvPr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1;p63">
              <a:extLst>
                <a:ext uri="{FF2B5EF4-FFF2-40B4-BE49-F238E27FC236}">
                  <a16:creationId xmlns:a16="http://schemas.microsoft.com/office/drawing/2014/main" id="{76776477-94DB-1FF3-40E9-2FDD4C5D0AD4}"/>
                </a:ext>
              </a:extLst>
            </p:cNvPr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2;p63">
              <a:extLst>
                <a:ext uri="{FF2B5EF4-FFF2-40B4-BE49-F238E27FC236}">
                  <a16:creationId xmlns:a16="http://schemas.microsoft.com/office/drawing/2014/main" id="{706144A3-9245-3586-4A00-CD54FF25A8F2}"/>
                </a:ext>
              </a:extLst>
            </p:cNvPr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3;p63">
              <a:extLst>
                <a:ext uri="{FF2B5EF4-FFF2-40B4-BE49-F238E27FC236}">
                  <a16:creationId xmlns:a16="http://schemas.microsoft.com/office/drawing/2014/main" id="{FF732FD2-F55F-B9D8-D082-B886EB69E84A}"/>
                </a:ext>
              </a:extLst>
            </p:cNvPr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4;p63">
              <a:extLst>
                <a:ext uri="{FF2B5EF4-FFF2-40B4-BE49-F238E27FC236}">
                  <a16:creationId xmlns:a16="http://schemas.microsoft.com/office/drawing/2014/main" id="{5B3EA781-DFF2-65CB-313A-548E8570A8D1}"/>
                </a:ext>
              </a:extLst>
            </p:cNvPr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5;p63">
              <a:extLst>
                <a:ext uri="{FF2B5EF4-FFF2-40B4-BE49-F238E27FC236}">
                  <a16:creationId xmlns:a16="http://schemas.microsoft.com/office/drawing/2014/main" id="{1E6106BF-08E6-3A11-467D-FFD05F1D85A0}"/>
                </a:ext>
              </a:extLst>
            </p:cNvPr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6;p63">
              <a:extLst>
                <a:ext uri="{FF2B5EF4-FFF2-40B4-BE49-F238E27FC236}">
                  <a16:creationId xmlns:a16="http://schemas.microsoft.com/office/drawing/2014/main" id="{0173EF92-F78B-8A61-8EF8-FDB41157E0DF}"/>
                </a:ext>
              </a:extLst>
            </p:cNvPr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7;p63">
              <a:extLst>
                <a:ext uri="{FF2B5EF4-FFF2-40B4-BE49-F238E27FC236}">
                  <a16:creationId xmlns:a16="http://schemas.microsoft.com/office/drawing/2014/main" id="{E54F3192-12FD-00FB-E774-956E3914B09C}"/>
                </a:ext>
              </a:extLst>
            </p:cNvPr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8;p63">
              <a:extLst>
                <a:ext uri="{FF2B5EF4-FFF2-40B4-BE49-F238E27FC236}">
                  <a16:creationId xmlns:a16="http://schemas.microsoft.com/office/drawing/2014/main" id="{16BEEBA5-93E4-A90E-F7B6-D39A3FF5A6D5}"/>
                </a:ext>
              </a:extLst>
            </p:cNvPr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9;p63">
              <a:extLst>
                <a:ext uri="{FF2B5EF4-FFF2-40B4-BE49-F238E27FC236}">
                  <a16:creationId xmlns:a16="http://schemas.microsoft.com/office/drawing/2014/main" id="{EB758C38-C30B-BD68-8226-AD465C3FC398}"/>
                </a:ext>
              </a:extLst>
            </p:cNvPr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0;p63">
              <a:extLst>
                <a:ext uri="{FF2B5EF4-FFF2-40B4-BE49-F238E27FC236}">
                  <a16:creationId xmlns:a16="http://schemas.microsoft.com/office/drawing/2014/main" id="{F568F103-EA02-3CA5-6D38-9D0E3248CC43}"/>
                </a:ext>
              </a:extLst>
            </p:cNvPr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21;p63">
              <a:extLst>
                <a:ext uri="{FF2B5EF4-FFF2-40B4-BE49-F238E27FC236}">
                  <a16:creationId xmlns:a16="http://schemas.microsoft.com/office/drawing/2014/main" id="{DEA502E4-AE50-F747-D99B-437F185F1E5D}"/>
                </a:ext>
              </a:extLst>
            </p:cNvPr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2722;p63">
              <a:extLst>
                <a:ext uri="{FF2B5EF4-FFF2-40B4-BE49-F238E27FC236}">
                  <a16:creationId xmlns:a16="http://schemas.microsoft.com/office/drawing/2014/main" id="{F1A8E632-699D-2A92-6412-65B95E17DEC2}"/>
                </a:ext>
              </a:extLst>
            </p:cNvPr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3;p63">
              <a:extLst>
                <a:ext uri="{FF2B5EF4-FFF2-40B4-BE49-F238E27FC236}">
                  <a16:creationId xmlns:a16="http://schemas.microsoft.com/office/drawing/2014/main" id="{9F424EB7-1506-FC4F-B579-5E7FEBCED0B7}"/>
                </a:ext>
              </a:extLst>
            </p:cNvPr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2724;p63">
              <a:extLst>
                <a:ext uri="{FF2B5EF4-FFF2-40B4-BE49-F238E27FC236}">
                  <a16:creationId xmlns:a16="http://schemas.microsoft.com/office/drawing/2014/main" id="{850F5EB4-911F-E3A9-39CC-A47DBA652AD6}"/>
                </a:ext>
              </a:extLst>
            </p:cNvPr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2725;p63">
              <a:extLst>
                <a:ext uri="{FF2B5EF4-FFF2-40B4-BE49-F238E27FC236}">
                  <a16:creationId xmlns:a16="http://schemas.microsoft.com/office/drawing/2014/main" id="{989BA647-AD97-F299-8C3F-1CDB4FE7AE13}"/>
                </a:ext>
              </a:extLst>
            </p:cNvPr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6;p63">
              <a:extLst>
                <a:ext uri="{FF2B5EF4-FFF2-40B4-BE49-F238E27FC236}">
                  <a16:creationId xmlns:a16="http://schemas.microsoft.com/office/drawing/2014/main" id="{893A8560-C6B8-3D97-1C0E-9B3CCEE28000}"/>
                </a:ext>
              </a:extLst>
            </p:cNvPr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7;p63">
              <a:extLst>
                <a:ext uri="{FF2B5EF4-FFF2-40B4-BE49-F238E27FC236}">
                  <a16:creationId xmlns:a16="http://schemas.microsoft.com/office/drawing/2014/main" id="{18DF233F-BCDB-AFDF-31E6-AE467C2397A8}"/>
                </a:ext>
              </a:extLst>
            </p:cNvPr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2728;p63">
              <a:extLst>
                <a:ext uri="{FF2B5EF4-FFF2-40B4-BE49-F238E27FC236}">
                  <a16:creationId xmlns:a16="http://schemas.microsoft.com/office/drawing/2014/main" id="{4988BBE8-CAF1-EEB2-70D6-1FEB15240735}"/>
                </a:ext>
              </a:extLst>
            </p:cNvPr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9;p63">
              <a:extLst>
                <a:ext uri="{FF2B5EF4-FFF2-40B4-BE49-F238E27FC236}">
                  <a16:creationId xmlns:a16="http://schemas.microsoft.com/office/drawing/2014/main" id="{67294EEB-979C-4D06-3761-07B0FDBE43EF}"/>
                </a:ext>
              </a:extLst>
            </p:cNvPr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30;p63">
              <a:extLst>
                <a:ext uri="{FF2B5EF4-FFF2-40B4-BE49-F238E27FC236}">
                  <a16:creationId xmlns:a16="http://schemas.microsoft.com/office/drawing/2014/main" id="{AFE45B1D-3960-EE73-F5C8-E9F7A1877252}"/>
                </a:ext>
              </a:extLst>
            </p:cNvPr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31;p63">
              <a:extLst>
                <a:ext uri="{FF2B5EF4-FFF2-40B4-BE49-F238E27FC236}">
                  <a16:creationId xmlns:a16="http://schemas.microsoft.com/office/drawing/2014/main" id="{BC39DE4A-B8CF-B0A9-CE7D-C0292168D63D}"/>
                </a:ext>
              </a:extLst>
            </p:cNvPr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32;p63">
              <a:extLst>
                <a:ext uri="{FF2B5EF4-FFF2-40B4-BE49-F238E27FC236}">
                  <a16:creationId xmlns:a16="http://schemas.microsoft.com/office/drawing/2014/main" id="{045462A7-6B21-F4B5-D3E5-0AF1AB00F0F9}"/>
                </a:ext>
              </a:extLst>
            </p:cNvPr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3;p63">
              <a:extLst>
                <a:ext uri="{FF2B5EF4-FFF2-40B4-BE49-F238E27FC236}">
                  <a16:creationId xmlns:a16="http://schemas.microsoft.com/office/drawing/2014/main" id="{2717AC52-F87E-1FF0-B30D-D2553D706F12}"/>
                </a:ext>
              </a:extLst>
            </p:cNvPr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4;p63">
              <a:extLst>
                <a:ext uri="{FF2B5EF4-FFF2-40B4-BE49-F238E27FC236}">
                  <a16:creationId xmlns:a16="http://schemas.microsoft.com/office/drawing/2014/main" id="{B485F496-0E2C-EECD-3F43-96F26A779DA1}"/>
                </a:ext>
              </a:extLst>
            </p:cNvPr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5;p63">
              <a:extLst>
                <a:ext uri="{FF2B5EF4-FFF2-40B4-BE49-F238E27FC236}">
                  <a16:creationId xmlns:a16="http://schemas.microsoft.com/office/drawing/2014/main" id="{77B38E3D-05EA-1252-C512-EF3FF38451C6}"/>
                </a:ext>
              </a:extLst>
            </p:cNvPr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6;p63">
              <a:extLst>
                <a:ext uri="{FF2B5EF4-FFF2-40B4-BE49-F238E27FC236}">
                  <a16:creationId xmlns:a16="http://schemas.microsoft.com/office/drawing/2014/main" id="{0B31A0FA-D4F3-F0F1-C753-3D36078C52CA}"/>
                </a:ext>
              </a:extLst>
            </p:cNvPr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7;p63">
              <a:extLst>
                <a:ext uri="{FF2B5EF4-FFF2-40B4-BE49-F238E27FC236}">
                  <a16:creationId xmlns:a16="http://schemas.microsoft.com/office/drawing/2014/main" id="{2BF1D130-73D5-BF57-A1EC-594934FB1A87}"/>
                </a:ext>
              </a:extLst>
            </p:cNvPr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8;p63">
              <a:extLst>
                <a:ext uri="{FF2B5EF4-FFF2-40B4-BE49-F238E27FC236}">
                  <a16:creationId xmlns:a16="http://schemas.microsoft.com/office/drawing/2014/main" id="{DDE13F69-82F9-9287-2E7B-A20B1BB44C93}"/>
                </a:ext>
              </a:extLst>
            </p:cNvPr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2739;p63">
              <a:extLst>
                <a:ext uri="{FF2B5EF4-FFF2-40B4-BE49-F238E27FC236}">
                  <a16:creationId xmlns:a16="http://schemas.microsoft.com/office/drawing/2014/main" id="{B4E37563-2BAF-B15D-D067-7FF872742767}"/>
                </a:ext>
              </a:extLst>
            </p:cNvPr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2740;p63">
              <a:extLst>
                <a:ext uri="{FF2B5EF4-FFF2-40B4-BE49-F238E27FC236}">
                  <a16:creationId xmlns:a16="http://schemas.microsoft.com/office/drawing/2014/main" id="{4A4705BF-D970-A5FA-8658-F7B067F922B0}"/>
                </a:ext>
              </a:extLst>
            </p:cNvPr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41;p63">
              <a:extLst>
                <a:ext uri="{FF2B5EF4-FFF2-40B4-BE49-F238E27FC236}">
                  <a16:creationId xmlns:a16="http://schemas.microsoft.com/office/drawing/2014/main" id="{4A08549C-6FA0-E101-BB42-0D2FB0D4C4CC}"/>
                </a:ext>
              </a:extLst>
            </p:cNvPr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42;p63">
              <a:extLst>
                <a:ext uri="{FF2B5EF4-FFF2-40B4-BE49-F238E27FC236}">
                  <a16:creationId xmlns:a16="http://schemas.microsoft.com/office/drawing/2014/main" id="{5C8DE110-335D-7074-2524-60B68758C101}"/>
                </a:ext>
              </a:extLst>
            </p:cNvPr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3;p63">
              <a:extLst>
                <a:ext uri="{FF2B5EF4-FFF2-40B4-BE49-F238E27FC236}">
                  <a16:creationId xmlns:a16="http://schemas.microsoft.com/office/drawing/2014/main" id="{77FF9988-F432-2602-4819-AAAC8A653DE7}"/>
                </a:ext>
              </a:extLst>
            </p:cNvPr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4;p63">
              <a:extLst>
                <a:ext uri="{FF2B5EF4-FFF2-40B4-BE49-F238E27FC236}">
                  <a16:creationId xmlns:a16="http://schemas.microsoft.com/office/drawing/2014/main" id="{CF900958-5A99-F16E-F1B4-5084139A6068}"/>
                </a:ext>
              </a:extLst>
            </p:cNvPr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5;p63">
              <a:extLst>
                <a:ext uri="{FF2B5EF4-FFF2-40B4-BE49-F238E27FC236}">
                  <a16:creationId xmlns:a16="http://schemas.microsoft.com/office/drawing/2014/main" id="{2B2ECF8D-7A57-F1B9-8933-2F944CDEB948}"/>
                </a:ext>
              </a:extLst>
            </p:cNvPr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6;p63">
              <a:extLst>
                <a:ext uri="{FF2B5EF4-FFF2-40B4-BE49-F238E27FC236}">
                  <a16:creationId xmlns:a16="http://schemas.microsoft.com/office/drawing/2014/main" id="{D2ED41F7-29C3-389C-CDB0-FFD02DBAA658}"/>
                </a:ext>
              </a:extLst>
            </p:cNvPr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7;p63">
              <a:extLst>
                <a:ext uri="{FF2B5EF4-FFF2-40B4-BE49-F238E27FC236}">
                  <a16:creationId xmlns:a16="http://schemas.microsoft.com/office/drawing/2014/main" id="{002D208C-878C-170B-B9F7-71ADD69F83AE}"/>
                </a:ext>
              </a:extLst>
            </p:cNvPr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3129;p76">
            <a:extLst>
              <a:ext uri="{FF2B5EF4-FFF2-40B4-BE49-F238E27FC236}">
                <a16:creationId xmlns:a16="http://schemas.microsoft.com/office/drawing/2014/main" id="{5B5F1C7E-0E72-FCCD-A991-C479F9449A87}"/>
              </a:ext>
            </a:extLst>
          </p:cNvPr>
          <p:cNvGrpSpPr/>
          <p:nvPr/>
        </p:nvGrpSpPr>
        <p:grpSpPr>
          <a:xfrm rot="10800000">
            <a:off x="2692141" y="1400295"/>
            <a:ext cx="793256" cy="182899"/>
            <a:chOff x="2685575" y="2835950"/>
            <a:chExt cx="433000" cy="99825"/>
          </a:xfrm>
          <a:solidFill>
            <a:schemeClr val="tx1"/>
          </a:solidFill>
        </p:grpSpPr>
        <p:sp>
          <p:nvSpPr>
            <p:cNvPr id="61" name="Google Shape;3130;p76">
              <a:extLst>
                <a:ext uri="{FF2B5EF4-FFF2-40B4-BE49-F238E27FC236}">
                  <a16:creationId xmlns:a16="http://schemas.microsoft.com/office/drawing/2014/main" id="{4CE404BA-50A9-BBBE-6F44-92A1DBEE5A28}"/>
                </a:ext>
              </a:extLst>
            </p:cNvPr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31;p76">
              <a:extLst>
                <a:ext uri="{FF2B5EF4-FFF2-40B4-BE49-F238E27FC236}">
                  <a16:creationId xmlns:a16="http://schemas.microsoft.com/office/drawing/2014/main" id="{6EACC422-EDD5-C83E-5C17-86EF973A9C74}"/>
                </a:ext>
              </a:extLst>
            </p:cNvPr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3132;p76">
              <a:extLst>
                <a:ext uri="{FF2B5EF4-FFF2-40B4-BE49-F238E27FC236}">
                  <a16:creationId xmlns:a16="http://schemas.microsoft.com/office/drawing/2014/main" id="{F6BDD6D1-AD34-871D-B6BE-9931594FB195}"/>
                </a:ext>
              </a:extLst>
            </p:cNvPr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133;p76">
              <a:extLst>
                <a:ext uri="{FF2B5EF4-FFF2-40B4-BE49-F238E27FC236}">
                  <a16:creationId xmlns:a16="http://schemas.microsoft.com/office/drawing/2014/main" id="{E4CF167C-D0DA-1458-598D-7CF2D7AD024A}"/>
                </a:ext>
              </a:extLst>
            </p:cNvPr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234342FD-C2D3-B4F2-3E0C-4260CE63B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51FA8B-5B60-05B9-B3E0-76EAAADF5D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3700" y="161701"/>
            <a:ext cx="4267200" cy="7394799"/>
          </a:xfrm>
          <a:prstGeom prst="rect">
            <a:avLst/>
          </a:prstGeom>
          <a:solidFill>
            <a:srgbClr val="E2A90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306650-AD03-0850-6A6B-759C997AC53D}"/>
              </a:ext>
            </a:extLst>
          </p:cNvPr>
          <p:cNvSpPr txBox="1"/>
          <p:nvPr/>
        </p:nvSpPr>
        <p:spPr>
          <a:xfrm>
            <a:off x="1079500" y="2711450"/>
            <a:ext cx="3438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Analise: EDA</a:t>
            </a:r>
            <a:endParaRPr lang="pt-BR" sz="4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E3914AC-0EF6-044F-7D0C-C326D923DB15}"/>
              </a:ext>
            </a:extLst>
          </p:cNvPr>
          <p:cNvSpPr txBox="1"/>
          <p:nvPr/>
        </p:nvSpPr>
        <p:spPr>
          <a:xfrm>
            <a:off x="5118100" y="1568450"/>
            <a:ext cx="5257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0" i="0" u="none" strike="noStrike" baseline="0" dirty="0">
                <a:latin typeface="Abel" panose="02000506030000020004" pitchFamily="2" charset="0"/>
              </a:rPr>
              <a:t>Analisar todos os três data frames para entender diferenças, semelhanças e postos-chave em cada. </a:t>
            </a:r>
            <a:endParaRPr lang="pt-BR" sz="3200" dirty="0">
              <a:latin typeface="Abel" panose="02000506030000020004" pitchFamily="2" charset="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084358D7-2D98-3923-F6BE-578DEA725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86" y="5025305"/>
            <a:ext cx="3033474" cy="1853565"/>
          </a:xfrm>
          <a:prstGeom prst="rect">
            <a:avLst/>
          </a:prstGeom>
        </p:spPr>
      </p:pic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A230B21F-3472-1584-364C-C386406E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823" y="5025304"/>
            <a:ext cx="3033474" cy="185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5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C2CAEE0D-76FB-51F3-E499-F9E605A35B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0599829" cy="7556500"/>
          </a:xfrm>
          <a:prstGeom prst="rect">
            <a:avLst/>
          </a:prstGeom>
        </p:spPr>
      </p:pic>
      <p:pic>
        <p:nvPicPr>
          <p:cNvPr id="5" name="Imagem 4" descr="Tabela&#10;&#10;Descrição gerada automaticamente com confiança baixa">
            <a:extLst>
              <a:ext uri="{FF2B5EF4-FFF2-40B4-BE49-F238E27FC236}">
                <a16:creationId xmlns:a16="http://schemas.microsoft.com/office/drawing/2014/main" id="{97825EC5-567A-1C56-291F-8BDAF02C6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2124030"/>
            <a:ext cx="5425910" cy="2499577"/>
          </a:xfrm>
          <a:prstGeom prst="rect">
            <a:avLst/>
          </a:prstGeom>
        </p:spPr>
      </p:pic>
      <p:pic>
        <p:nvPicPr>
          <p:cNvPr id="7" name="Imagem 6" descr="Tabela&#10;&#10;Descrição gerada automaticamente com confiança baixa">
            <a:extLst>
              <a:ext uri="{FF2B5EF4-FFF2-40B4-BE49-F238E27FC236}">
                <a16:creationId xmlns:a16="http://schemas.microsoft.com/office/drawing/2014/main" id="{D632F9D3-E498-5B4A-690A-D25877804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39" y="4614877"/>
            <a:ext cx="5773122" cy="2792840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E81A713-4B90-4015-8E22-F13F7DE9B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551445"/>
            <a:ext cx="4934352" cy="31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72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9C0065A4-C657-D310-F24B-38DD92C6B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" y="0"/>
            <a:ext cx="10599829" cy="7556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FAB8790-94C9-A8A8-0B67-B894E2884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7" y="2482850"/>
            <a:ext cx="9414362" cy="304800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9284BA09-D17C-9FDE-AB24-853958C7B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1035050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18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1340</Words>
  <Application>Microsoft Office PowerPoint</Application>
  <PresentationFormat>Personalizar</PresentationFormat>
  <Paragraphs>169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8" baseType="lpstr">
      <vt:lpstr>Symbol</vt:lpstr>
      <vt:lpstr>Segoe UI</vt:lpstr>
      <vt:lpstr>Abel</vt:lpstr>
      <vt:lpstr>Aptos Display</vt:lpstr>
      <vt:lpstr>Roboto</vt:lpstr>
      <vt:lpstr>Calibri</vt:lpstr>
      <vt:lpstr>Wingdings</vt:lpstr>
      <vt:lpstr>Söhne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1.pdf</dc:title>
  <dc:creator>Victor Hugo</dc:creator>
  <cp:lastModifiedBy>WL 432</cp:lastModifiedBy>
  <cp:revision>6</cp:revision>
  <dcterms:created xsi:type="dcterms:W3CDTF">2006-08-16T00:00:00Z</dcterms:created>
  <dcterms:modified xsi:type="dcterms:W3CDTF">2023-10-06T03:06:28Z</dcterms:modified>
  <dc:identifier>DAFwWf-MNUQ</dc:identifier>
</cp:coreProperties>
</file>